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6"/>
  </p:notesMasterIdLst>
  <p:handoutMasterIdLst>
    <p:handoutMasterId r:id="rId67"/>
  </p:handoutMasterIdLst>
  <p:sldIdLst>
    <p:sldId id="271" r:id="rId2"/>
    <p:sldId id="368" r:id="rId3"/>
    <p:sldId id="317" r:id="rId4"/>
    <p:sldId id="332" r:id="rId5"/>
    <p:sldId id="339" r:id="rId6"/>
    <p:sldId id="333" r:id="rId7"/>
    <p:sldId id="334" r:id="rId8"/>
    <p:sldId id="335" r:id="rId9"/>
    <p:sldId id="336" r:id="rId10"/>
    <p:sldId id="337" r:id="rId11"/>
    <p:sldId id="338" r:id="rId12"/>
    <p:sldId id="320" r:id="rId13"/>
    <p:sldId id="323" r:id="rId14"/>
    <p:sldId id="319" r:id="rId15"/>
    <p:sldId id="324" r:id="rId16"/>
    <p:sldId id="322" r:id="rId17"/>
    <p:sldId id="318" r:id="rId18"/>
    <p:sldId id="310" r:id="rId19"/>
    <p:sldId id="311" r:id="rId20"/>
    <p:sldId id="353" r:id="rId21"/>
    <p:sldId id="312" r:id="rId22"/>
    <p:sldId id="354" r:id="rId23"/>
    <p:sldId id="355" r:id="rId24"/>
    <p:sldId id="352" r:id="rId25"/>
    <p:sldId id="351" r:id="rId26"/>
    <p:sldId id="331" r:id="rId27"/>
    <p:sldId id="348" r:id="rId28"/>
    <p:sldId id="349" r:id="rId29"/>
    <p:sldId id="340" r:id="rId30"/>
    <p:sldId id="292" r:id="rId31"/>
    <p:sldId id="346" r:id="rId32"/>
    <p:sldId id="345" r:id="rId33"/>
    <p:sldId id="342" r:id="rId34"/>
    <p:sldId id="341" r:id="rId35"/>
    <p:sldId id="293" r:id="rId36"/>
    <p:sldId id="344" r:id="rId37"/>
    <p:sldId id="294" r:id="rId38"/>
    <p:sldId id="295" r:id="rId39"/>
    <p:sldId id="297" r:id="rId40"/>
    <p:sldId id="298" r:id="rId41"/>
    <p:sldId id="299" r:id="rId42"/>
    <p:sldId id="291" r:id="rId43"/>
    <p:sldId id="357" r:id="rId44"/>
    <p:sldId id="303" r:id="rId45"/>
    <p:sldId id="361" r:id="rId46"/>
    <p:sldId id="358" r:id="rId47"/>
    <p:sldId id="359" r:id="rId48"/>
    <p:sldId id="306" r:id="rId49"/>
    <p:sldId id="301" r:id="rId50"/>
    <p:sldId id="367" r:id="rId51"/>
    <p:sldId id="366" r:id="rId52"/>
    <p:sldId id="300" r:id="rId53"/>
    <p:sldId id="362" r:id="rId54"/>
    <p:sldId id="307" r:id="rId55"/>
    <p:sldId id="364" r:id="rId56"/>
    <p:sldId id="363" r:id="rId57"/>
    <p:sldId id="365" r:id="rId58"/>
    <p:sldId id="328" r:id="rId59"/>
    <p:sldId id="274" r:id="rId60"/>
    <p:sldId id="321" r:id="rId61"/>
    <p:sldId id="356" r:id="rId62"/>
    <p:sldId id="316" r:id="rId63"/>
    <p:sldId id="369" r:id="rId64"/>
    <p:sldId id="370" r:id="rId65"/>
  </p:sldIdLst>
  <p:sldSz cx="9144000" cy="5143500" type="screen16x9"/>
  <p:notesSz cx="6858000" cy="9144000"/>
  <p:custDataLst>
    <p:tags r:id="rId68"/>
  </p:custDataLst>
  <p:defaultTextStyle>
    <a:defPPr>
      <a:defRPr lang="en-US"/>
    </a:defPPr>
    <a:lvl1pPr algn="r" rtl="0" fontAlgn="base">
      <a:spcBef>
        <a:spcPct val="0"/>
      </a:spcBef>
      <a:spcAft>
        <a:spcPct val="0"/>
      </a:spcAft>
      <a:defRPr kumimoji="1" sz="2400" kern="1200">
        <a:solidFill>
          <a:schemeClr val="tx1"/>
        </a:solidFill>
        <a:latin typeface="Verdana" pitchFamily="48" charset="0"/>
        <a:ea typeface="+mn-ea"/>
        <a:cs typeface="+mn-cs"/>
      </a:defRPr>
    </a:lvl1pPr>
    <a:lvl2pPr marL="457200" algn="r" rtl="0" fontAlgn="base">
      <a:spcBef>
        <a:spcPct val="0"/>
      </a:spcBef>
      <a:spcAft>
        <a:spcPct val="0"/>
      </a:spcAft>
      <a:defRPr kumimoji="1" sz="2400" kern="1200">
        <a:solidFill>
          <a:schemeClr val="tx1"/>
        </a:solidFill>
        <a:latin typeface="Verdana" pitchFamily="48" charset="0"/>
        <a:ea typeface="+mn-ea"/>
        <a:cs typeface="+mn-cs"/>
      </a:defRPr>
    </a:lvl2pPr>
    <a:lvl3pPr marL="914400" algn="r" rtl="0" fontAlgn="base">
      <a:spcBef>
        <a:spcPct val="0"/>
      </a:spcBef>
      <a:spcAft>
        <a:spcPct val="0"/>
      </a:spcAft>
      <a:defRPr kumimoji="1" sz="2400" kern="1200">
        <a:solidFill>
          <a:schemeClr val="tx1"/>
        </a:solidFill>
        <a:latin typeface="Verdana" pitchFamily="48" charset="0"/>
        <a:ea typeface="+mn-ea"/>
        <a:cs typeface="+mn-cs"/>
      </a:defRPr>
    </a:lvl3pPr>
    <a:lvl4pPr marL="1371600" algn="r" rtl="0" fontAlgn="base">
      <a:spcBef>
        <a:spcPct val="0"/>
      </a:spcBef>
      <a:spcAft>
        <a:spcPct val="0"/>
      </a:spcAft>
      <a:defRPr kumimoji="1" sz="2400" kern="1200">
        <a:solidFill>
          <a:schemeClr val="tx1"/>
        </a:solidFill>
        <a:latin typeface="Verdana" pitchFamily="48" charset="0"/>
        <a:ea typeface="+mn-ea"/>
        <a:cs typeface="+mn-cs"/>
      </a:defRPr>
    </a:lvl4pPr>
    <a:lvl5pPr marL="1828800" algn="r" rtl="0" fontAlgn="base">
      <a:spcBef>
        <a:spcPct val="0"/>
      </a:spcBef>
      <a:spcAft>
        <a:spcPct val="0"/>
      </a:spcAft>
      <a:defRPr kumimoji="1" sz="2400" kern="1200">
        <a:solidFill>
          <a:schemeClr val="tx1"/>
        </a:solidFill>
        <a:latin typeface="Verdana" pitchFamily="48" charset="0"/>
        <a:ea typeface="+mn-ea"/>
        <a:cs typeface="+mn-cs"/>
      </a:defRPr>
    </a:lvl5pPr>
    <a:lvl6pPr marL="2286000" algn="l" defTabSz="457200" rtl="0" eaLnBrk="1" latinLnBrk="0" hangingPunct="1">
      <a:defRPr kumimoji="1" sz="2400" kern="1200">
        <a:solidFill>
          <a:schemeClr val="tx1"/>
        </a:solidFill>
        <a:latin typeface="Verdana" pitchFamily="48" charset="0"/>
        <a:ea typeface="+mn-ea"/>
        <a:cs typeface="+mn-cs"/>
      </a:defRPr>
    </a:lvl6pPr>
    <a:lvl7pPr marL="2743200" algn="l" defTabSz="457200" rtl="0" eaLnBrk="1" latinLnBrk="0" hangingPunct="1">
      <a:defRPr kumimoji="1" sz="2400" kern="1200">
        <a:solidFill>
          <a:schemeClr val="tx1"/>
        </a:solidFill>
        <a:latin typeface="Verdana" pitchFamily="48" charset="0"/>
        <a:ea typeface="+mn-ea"/>
        <a:cs typeface="+mn-cs"/>
      </a:defRPr>
    </a:lvl7pPr>
    <a:lvl8pPr marL="3200400" algn="l" defTabSz="457200" rtl="0" eaLnBrk="1" latinLnBrk="0" hangingPunct="1">
      <a:defRPr kumimoji="1" sz="2400" kern="1200">
        <a:solidFill>
          <a:schemeClr val="tx1"/>
        </a:solidFill>
        <a:latin typeface="Verdana" pitchFamily="48" charset="0"/>
        <a:ea typeface="+mn-ea"/>
        <a:cs typeface="+mn-cs"/>
      </a:defRPr>
    </a:lvl8pPr>
    <a:lvl9pPr marL="3657600" algn="l" defTabSz="457200" rtl="0" eaLnBrk="1" latinLnBrk="0" hangingPunct="1">
      <a:defRPr kumimoji="1" sz="2400" kern="1200">
        <a:solidFill>
          <a:schemeClr val="tx1"/>
        </a:solidFill>
        <a:latin typeface="Verdana" pitchFamily="4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1362F"/>
    <a:srgbClr val="000000"/>
    <a:srgbClr val="FFCC00"/>
    <a:srgbClr val="CC6600"/>
    <a:srgbClr val="996633"/>
    <a:srgbClr val="993300"/>
    <a:srgbClr val="FFCC99"/>
    <a:srgbClr val="CC9900"/>
    <a:srgbClr val="FFCC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35" autoAdjust="0"/>
    <p:restoredTop sz="82100" autoAdjust="0"/>
  </p:normalViewPr>
  <p:slideViewPr>
    <p:cSldViewPr>
      <p:cViewPr varScale="1">
        <p:scale>
          <a:sx n="146" d="100"/>
          <a:sy n="146" d="100"/>
        </p:scale>
        <p:origin x="-1110"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Verdana" pitchFamily="45" charset="0"/>
              </a:defRPr>
            </a:lvl1pPr>
          </a:lstStyle>
          <a:p>
            <a:pPr>
              <a:defRPr/>
            </a:pPr>
            <a:endParaRPr lang="en-US"/>
          </a:p>
        </p:txBody>
      </p:sp>
      <p:sp>
        <p:nvSpPr>
          <p:cNvPr id="860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Verdana" pitchFamily="45" charset="0"/>
              </a:defRPr>
            </a:lvl1pPr>
          </a:lstStyle>
          <a:p>
            <a:pPr>
              <a:defRPr/>
            </a:pPr>
            <a:endParaRPr lang="en-US"/>
          </a:p>
        </p:txBody>
      </p:sp>
      <p:sp>
        <p:nvSpPr>
          <p:cNvPr id="860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Verdana" pitchFamily="45" charset="0"/>
              </a:defRPr>
            </a:lvl1pPr>
          </a:lstStyle>
          <a:p>
            <a:pPr>
              <a:defRPr/>
            </a:pPr>
            <a:endParaRPr lang="en-US"/>
          </a:p>
        </p:txBody>
      </p:sp>
      <p:sp>
        <p:nvSpPr>
          <p:cNvPr id="860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Verdana" pitchFamily="45" charset="0"/>
              </a:defRPr>
            </a:lvl1pPr>
          </a:lstStyle>
          <a:p>
            <a:pPr>
              <a:defRPr/>
            </a:pPr>
            <a:fld id="{B5B8EDBE-E71A-4485-AEB1-C3F3E4558C7C}" type="slidenum">
              <a:rPr lang="en-US"/>
              <a:pPr>
                <a:defRPr/>
              </a:pPr>
              <a:t>‹#›</a:t>
            </a:fld>
            <a:endParaRPr lang="en-US"/>
          </a:p>
        </p:txBody>
      </p:sp>
    </p:spTree>
    <p:extLst>
      <p:ext uri="{BB962C8B-B14F-4D97-AF65-F5344CB8AC3E}">
        <p14:creationId xmlns:p14="http://schemas.microsoft.com/office/powerpoint/2010/main" xmlns="" val="863142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8"/>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defRPr kumimoji="0" sz="1200">
                <a:latin typeface="Verdana" pitchFamily="45" charset="0"/>
              </a:defRPr>
            </a:lvl1pPr>
          </a:lstStyle>
          <a:p>
            <a:pPr>
              <a:defRPr/>
            </a:pPr>
            <a:endParaRPr lang="en-US"/>
          </a:p>
        </p:txBody>
      </p:sp>
      <p:sp>
        <p:nvSpPr>
          <p:cNvPr id="8195" name="Rectangle 9"/>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2058" name="Rectangle 10"/>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9" name="Rectangle 11"/>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kumimoji="0" sz="1200">
                <a:latin typeface="Verdana" pitchFamily="45" charset="0"/>
              </a:defRPr>
            </a:lvl1pPr>
          </a:lstStyle>
          <a:p>
            <a:pPr>
              <a:defRPr/>
            </a:pPr>
            <a:endParaRPr lang="en-US"/>
          </a:p>
        </p:txBody>
      </p:sp>
      <p:sp>
        <p:nvSpPr>
          <p:cNvPr id="2060" name="Rectangle 12"/>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0" hangingPunct="0">
              <a:defRPr kumimoji="0" sz="1200">
                <a:latin typeface="Verdana" pitchFamily="45" charset="0"/>
              </a:defRPr>
            </a:lvl1pPr>
          </a:lstStyle>
          <a:p>
            <a:pPr>
              <a:defRPr/>
            </a:pPr>
            <a:endParaRPr lang="en-US"/>
          </a:p>
        </p:txBody>
      </p:sp>
      <p:sp>
        <p:nvSpPr>
          <p:cNvPr id="2061" name="Rectangle 13"/>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kumimoji="0" sz="1200">
                <a:latin typeface="Verdana" pitchFamily="45" charset="0"/>
              </a:defRPr>
            </a:lvl1pPr>
          </a:lstStyle>
          <a:p>
            <a:pPr>
              <a:defRPr/>
            </a:pPr>
            <a:fld id="{1A971900-241C-4E4A-BC3F-064FFF1686E9}" type="slidenum">
              <a:rPr lang="en-US"/>
              <a:pPr>
                <a:defRPr/>
              </a:pPr>
              <a:t>‹#›</a:t>
            </a:fld>
            <a:endParaRPr lang="en-US"/>
          </a:p>
        </p:txBody>
      </p:sp>
    </p:spTree>
    <p:extLst>
      <p:ext uri="{BB962C8B-B14F-4D97-AF65-F5344CB8AC3E}">
        <p14:creationId xmlns:p14="http://schemas.microsoft.com/office/powerpoint/2010/main" xmlns="" val="2839073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Verdana" pitchFamily="45" charset="0"/>
        <a:ea typeface="ヒラギノ角ゴ Pro W3" pitchFamily="80" charset="-128"/>
        <a:cs typeface="ヒラギノ角ゴ Pro W3" pitchFamily="80" charset="-128"/>
      </a:defRPr>
    </a:lvl1pPr>
    <a:lvl2pPr marL="4572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2pPr>
    <a:lvl3pPr marL="9144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3pPr>
    <a:lvl4pPr marL="13716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4pPr>
    <a:lvl5pPr marL="18288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pt-PT" dirty="0" smtClean="0"/>
              <a:t>Hi everyone !</a:t>
            </a:r>
          </a:p>
          <a:p>
            <a:endParaRPr lang="pt-PT" dirty="0" smtClean="0"/>
          </a:p>
          <a:p>
            <a:r>
              <a:rPr lang="pt-PT" dirty="0" smtClean="0"/>
              <a:t>Welcome to “The</a:t>
            </a:r>
            <a:r>
              <a:rPr lang="pt-PT" baseline="0" dirty="0" smtClean="0"/>
              <a:t> Rendering Technologies of Crysis 3” – our latest game, which I’m sure you’ve heard, it has a lot of GRAPHICS ! </a:t>
            </a:r>
          </a:p>
          <a:p>
            <a:endParaRPr lang="pt-PT" baseline="0" dirty="0" smtClean="0"/>
          </a:p>
          <a:p>
            <a:r>
              <a:rPr lang="pt-PT" baseline="0" dirty="0" smtClean="0"/>
              <a:t>My name is Tiago Sousa, I’m Cryteks R&amp;D Principal Graphics Engineer. Unfortunately Carsten and Chris couldn’t be today with me on stage, but I’ll do my best to present some of their great work.</a:t>
            </a:r>
          </a:p>
          <a:p>
            <a:endParaRPr lang="pt-PT" baseline="0" dirty="0" smtClean="0"/>
          </a:p>
          <a:p>
            <a:r>
              <a:rPr lang="pt-PT" baseline="0" dirty="0" smtClean="0"/>
              <a:t>During past year we’ve made quite some multiplatform and DX11 related updates to our CryENGINE 3. I’ve picked 5 topics for you today, from some of these updates, that I hope you’ll like: </a:t>
            </a:r>
          </a:p>
          <a:p>
            <a:r>
              <a:rPr lang="pt-PT" baseline="0" dirty="0" smtClean="0"/>
              <a:t> - Deferred Rendering </a:t>
            </a:r>
          </a:p>
          <a:p>
            <a:r>
              <a:rPr lang="pt-PT" baseline="0" dirty="0" smtClean="0"/>
              <a:t> - Volumetric Fog</a:t>
            </a:r>
          </a:p>
          <a:p>
            <a:r>
              <a:rPr lang="pt-PT" baseline="0" dirty="0" smtClean="0"/>
              <a:t> - Silhouette POM</a:t>
            </a:r>
          </a:p>
          <a:p>
            <a:r>
              <a:rPr lang="pt-PT" baseline="0" dirty="0" smtClean="0"/>
              <a:t> - Massive Grass</a:t>
            </a:r>
          </a:p>
          <a:p>
            <a:r>
              <a:rPr lang="pt-PT" baseline="0" dirty="0" smtClean="0"/>
              <a:t> - Anti-Aliasing</a:t>
            </a:r>
          </a:p>
          <a:p>
            <a:endParaRPr lang="pt-PT" baseline="0" dirty="0" smtClean="0"/>
          </a:p>
          <a:p>
            <a:r>
              <a:rPr lang="pt-PT" baseline="0" dirty="0" smtClean="0"/>
              <a:t>Each of the topic would deserve a separate and minucious lecture for itself, but I’ll try to share clearly the topics foundation/concepts from the work we did.</a:t>
            </a:r>
          </a:p>
          <a:p>
            <a:endParaRPr lang="pt-PT" baseline="0" dirty="0" smtClean="0"/>
          </a:p>
          <a:p>
            <a:r>
              <a:rPr lang="pt-PT" baseline="0" dirty="0" smtClean="0"/>
              <a:t>Before we start, heads up that I’m assuming most here familiar with CryENGINE 3 rendering, if not please check out our previous GDC/Siggraph/Gamefest talks after this lecture.</a:t>
            </a:r>
          </a:p>
          <a:p>
            <a:endParaRPr lang="pt-PT" baseline="0" dirty="0" smtClean="0"/>
          </a:p>
          <a:p>
            <a:r>
              <a:rPr lang="pt-PT" baseline="0" dirty="0" smtClean="0"/>
              <a:t>So, withouth further dues, lets quickly start – we have to cover a lot of ground !</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eaLnBrk="1" hangingPunct="1">
              <a:spcBef>
                <a:spcPts val="200"/>
              </a:spcBef>
              <a:spcAft>
                <a:spcPts val="200"/>
              </a:spcAft>
              <a:buClr>
                <a:schemeClr val="accent6"/>
              </a:buClr>
              <a:buFont typeface="Wingdings" pitchFamily="-112" charset="2"/>
              <a:buNone/>
              <a:defRPr/>
            </a:pPr>
            <a:r>
              <a:rPr lang="pt-PT" sz="1300" dirty="0" smtClean="0">
                <a:ea typeface="ＭＳ Ｐゴシック" pitchFamily="-112" charset="-128"/>
              </a:rPr>
              <a:t>On green channel,</a:t>
            </a:r>
            <a:r>
              <a:rPr lang="pt-PT" sz="1300" baseline="0" dirty="0" smtClean="0">
                <a:ea typeface="ＭＳ Ｐゴシック" pitchFamily="-112" charset="-128"/>
              </a:rPr>
              <a:t> albedo chrominance is stored, packed via chrominance subsampling – more details soon</a:t>
            </a:r>
            <a:endParaRPr lang="pt-PT" sz="1300" dirty="0" smtClean="0">
              <a:ea typeface="ＭＳ Ｐゴシック" pitchFamily="-112" charset="-128"/>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eaLnBrk="1" hangingPunct="1">
              <a:spcBef>
                <a:spcPts val="200"/>
              </a:spcBef>
              <a:spcAft>
                <a:spcPts val="200"/>
              </a:spcAft>
              <a:buClr>
                <a:schemeClr val="accent6"/>
              </a:buClr>
              <a:buFont typeface="Wingdings" pitchFamily="-112" charset="2"/>
              <a:buNone/>
              <a:defRPr/>
            </a:pPr>
            <a:r>
              <a:rPr lang="pt-PT" sz="2000" dirty="0" smtClean="0">
                <a:ea typeface="ＭＳ Ｐゴシック" pitchFamily="-112" charset="-128"/>
              </a:rPr>
              <a:t>Blue</a:t>
            </a:r>
            <a:r>
              <a:rPr lang="pt-PT" sz="2000" baseline="0" dirty="0" smtClean="0">
                <a:ea typeface="ＭＳ Ｐゴシック" pitchFamily="-112" charset="-128"/>
              </a:rPr>
              <a:t> channel stores specular intensity. As you know color for specular intensity is mostly needed just for certain metals – for us was an acceptable compromise</a:t>
            </a:r>
            <a:endParaRPr lang="pt-PT" sz="1300" dirty="0" smtClean="0">
              <a:ea typeface="ＭＳ Ｐゴシック" pitchFamily="-112" charset="-128"/>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eaLnBrk="1" hangingPunct="1">
              <a:spcBef>
                <a:spcPts val="200"/>
              </a:spcBef>
              <a:spcAft>
                <a:spcPts val="200"/>
              </a:spcAft>
              <a:buClr>
                <a:schemeClr val="accent6"/>
              </a:buClr>
              <a:buFont typeface="Wingdings" pitchFamily="-112" charset="2"/>
              <a:buNone/>
              <a:defRPr/>
            </a:pPr>
            <a:r>
              <a:rPr lang="pt-PT" sz="2000" dirty="0" smtClean="0">
                <a:ea typeface="ＭＳ Ｐゴシック" pitchFamily="-112" charset="-128"/>
              </a:rPr>
              <a:t>G-Buffer</a:t>
            </a:r>
            <a:r>
              <a:rPr lang="pt-PT" sz="2000" baseline="0" dirty="0" smtClean="0">
                <a:ea typeface="ＭＳ Ｐゴシック" pitchFamily="-112" charset="-128"/>
              </a:rPr>
              <a:t> packing</a:t>
            </a:r>
          </a:p>
          <a:p>
            <a:pPr marL="0" lvl="1" indent="0" eaLnBrk="1" hangingPunct="1">
              <a:spcBef>
                <a:spcPts val="200"/>
              </a:spcBef>
              <a:spcAft>
                <a:spcPts val="200"/>
              </a:spcAft>
              <a:buClr>
                <a:schemeClr val="accent6"/>
              </a:buClr>
              <a:buFont typeface="Wingdings" pitchFamily="-112" charset="2"/>
              <a:buNone/>
              <a:defRPr/>
            </a:pPr>
            <a:endParaRPr lang="pt-PT" sz="20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2000" baseline="0" dirty="0" smtClean="0">
                <a:ea typeface="ＭＳ Ｐゴシック" pitchFamily="-112" charset="-128"/>
              </a:rPr>
              <a:t>As mentioned:</a:t>
            </a:r>
          </a:p>
          <a:p>
            <a:pPr marL="0" lvl="1" indent="0" eaLnBrk="1" hangingPunct="1">
              <a:spcBef>
                <a:spcPts val="200"/>
              </a:spcBef>
              <a:spcAft>
                <a:spcPts val="200"/>
              </a:spcAft>
              <a:buClr>
                <a:schemeClr val="accent6"/>
              </a:buClr>
              <a:buFont typeface="Wingdings" pitchFamily="-112" charset="2"/>
              <a:buNone/>
              <a:defRPr/>
            </a:pPr>
            <a:endParaRPr lang="pt-PT" sz="2000" baseline="0" dirty="0" smtClean="0">
              <a:ea typeface="ＭＳ Ｐゴシック" pitchFamily="-112" charset="-128"/>
            </a:endParaRPr>
          </a:p>
          <a:p>
            <a:pPr marL="342900" lvl="1" indent="-342900" eaLnBrk="1" hangingPunct="1">
              <a:spcBef>
                <a:spcPts val="200"/>
              </a:spcBef>
              <a:spcAft>
                <a:spcPts val="200"/>
              </a:spcAft>
              <a:buClr>
                <a:schemeClr val="accent6"/>
              </a:buClr>
              <a:buFontTx/>
              <a:buChar char="-"/>
              <a:defRPr/>
            </a:pPr>
            <a:r>
              <a:rPr lang="pt-PT" sz="2000" baseline="0" dirty="0" smtClean="0">
                <a:ea typeface="ＭＳ Ｐゴシック" pitchFamily="-112" charset="-128"/>
              </a:rPr>
              <a:t>Normals are stored in 2 channels. Stereographic projection worked ok in practice, for us</a:t>
            </a:r>
          </a:p>
          <a:p>
            <a:pPr marL="342900" lvl="1" indent="-342900" eaLnBrk="1" hangingPunct="1">
              <a:spcBef>
                <a:spcPts val="200"/>
              </a:spcBef>
              <a:spcAft>
                <a:spcPts val="200"/>
              </a:spcAft>
              <a:buClr>
                <a:schemeClr val="accent6"/>
              </a:buClr>
              <a:buFontTx/>
              <a:buChar char="-"/>
              <a:defRPr/>
            </a:pPr>
            <a:endParaRPr lang="pt-PT" sz="2000" baseline="0" dirty="0" smtClean="0">
              <a:ea typeface="ＭＳ Ｐゴシック" pitchFamily="-112" charset="-128"/>
            </a:endParaRPr>
          </a:p>
          <a:p>
            <a:pPr marL="342900" lvl="1" indent="-342900" eaLnBrk="1" hangingPunct="1">
              <a:spcBef>
                <a:spcPts val="200"/>
              </a:spcBef>
              <a:spcAft>
                <a:spcPts val="200"/>
              </a:spcAft>
              <a:buClr>
                <a:schemeClr val="accent6"/>
              </a:buClr>
              <a:buFontTx/>
              <a:buChar char="-"/>
              <a:defRPr/>
            </a:pPr>
            <a:r>
              <a:rPr lang="pt-PT" sz="2000" baseline="0" dirty="0" smtClean="0">
                <a:ea typeface="ＭＳ Ｐゴシック" pitchFamily="-112" charset="-128"/>
              </a:rPr>
              <a:t>We packed Z-sign together with 7 bits of glossiness</a:t>
            </a:r>
          </a:p>
          <a:p>
            <a:pPr marL="0" lvl="1" indent="0" eaLnBrk="1" hangingPunct="1">
              <a:spcBef>
                <a:spcPts val="200"/>
              </a:spcBef>
              <a:spcAft>
                <a:spcPts val="200"/>
              </a:spcAft>
              <a:buClr>
                <a:schemeClr val="accent6"/>
              </a:buClr>
              <a:buFontTx/>
              <a:buNone/>
              <a:defRPr/>
            </a:pPr>
            <a:endParaRPr lang="pt-PT" sz="2000" baseline="0" dirty="0" smtClean="0">
              <a:ea typeface="ＭＳ Ｐゴシック" pitchFamily="-112" charset="-128"/>
            </a:endParaRPr>
          </a:p>
          <a:p>
            <a:pPr marL="0" lvl="1" indent="0" eaLnBrk="1" hangingPunct="1">
              <a:spcBef>
                <a:spcPts val="200"/>
              </a:spcBef>
              <a:spcAft>
                <a:spcPts val="200"/>
              </a:spcAft>
              <a:buClr>
                <a:schemeClr val="accent6"/>
              </a:buClr>
              <a:buFontTx/>
              <a:buNone/>
              <a:defRPr/>
            </a:pPr>
            <a:endParaRPr lang="pt-PT" sz="2000" baseline="0" dirty="0" smtClean="0">
              <a:ea typeface="ＭＳ Ｐゴシック" pitchFamily="-112" charset="-128"/>
            </a:endParaRPr>
          </a:p>
          <a:p>
            <a:pPr marL="0" lvl="1" indent="0" eaLnBrk="1" hangingPunct="1">
              <a:spcBef>
                <a:spcPts val="200"/>
              </a:spcBef>
              <a:spcAft>
                <a:spcPts val="200"/>
              </a:spcAft>
              <a:buClr>
                <a:schemeClr val="accent6"/>
              </a:buClr>
              <a:buFontTx/>
              <a:buNone/>
              <a:defRPr/>
            </a:pPr>
            <a:r>
              <a:rPr lang="pt-PT" sz="2000" b="1" baseline="0" dirty="0" smtClean="0">
                <a:ea typeface="ＭＳ Ｐゴシック" pitchFamily="-112" charset="-128"/>
              </a:rPr>
              <a:t>Important:</a:t>
            </a:r>
          </a:p>
          <a:p>
            <a:pPr marL="0" lvl="1" indent="0" eaLnBrk="1" hangingPunct="1">
              <a:spcBef>
                <a:spcPts val="200"/>
              </a:spcBef>
              <a:spcAft>
                <a:spcPts val="200"/>
              </a:spcAft>
              <a:buClr>
                <a:schemeClr val="accent6"/>
              </a:buClr>
              <a:buFontTx/>
              <a:buNone/>
              <a:defRPr/>
            </a:pPr>
            <a:r>
              <a:rPr lang="pt-PT" sz="2000" baseline="0" dirty="0" smtClean="0">
                <a:ea typeface="ＭＳ Ｐゴシック" pitchFamily="-112" charset="-128"/>
              </a:rPr>
              <a:t>- This little tricks are what allowed us to have glossiness support for alpha blended cases and free 1 channel for storing translucency.</a:t>
            </a:r>
          </a:p>
          <a:p>
            <a:pPr marL="0" lvl="1" indent="0" eaLnBrk="1" hangingPunct="1">
              <a:spcBef>
                <a:spcPts val="200"/>
              </a:spcBef>
              <a:spcAft>
                <a:spcPts val="200"/>
              </a:spcAft>
              <a:buClr>
                <a:schemeClr val="accent6"/>
              </a:buClr>
              <a:buFontTx/>
              <a:buNone/>
              <a:defRPr/>
            </a:pPr>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Albedo</a:t>
            </a:r>
            <a:r>
              <a:rPr lang="de-DE" baseline="0" dirty="0" smtClean="0"/>
              <a:t> is stored using Y´CbCr color space.  Might look quite some instructions, but it is actually fairly cheap in practice, couple ALUs</a:t>
            </a:r>
          </a:p>
          <a:p>
            <a:endParaRPr lang="de-DE" baseline="0" dirty="0" smtClean="0"/>
          </a:p>
          <a:p>
            <a:r>
              <a:rPr lang="de-DE" baseline="0" dirty="0" smtClean="0"/>
              <a:t>This is stored into 2 channels, via chrominance subsampling.  </a:t>
            </a:r>
          </a:p>
          <a:p>
            <a:endParaRPr lang="de-DE" baseline="0" dirty="0" smtClean="0"/>
          </a:p>
          <a:p>
            <a:r>
              <a:rPr lang="de-DE" b="1" baseline="0" dirty="0" smtClean="0"/>
              <a:t>Important:</a:t>
            </a:r>
            <a:endParaRPr lang="de-DE" baseline="0" dirty="0" smtClean="0"/>
          </a:p>
          <a:p>
            <a:pPr marL="171450" indent="-171450">
              <a:buFontTx/>
              <a:buChar char="-"/>
            </a:pPr>
            <a:r>
              <a:rPr lang="de-DE" baseline="0" dirty="0" smtClean="0"/>
              <a:t>Concept here is that the Human Visual System has much lower accuity for color diferences. We actually are much better at checking luminance diferences</a:t>
            </a:r>
          </a:p>
          <a:p>
            <a:pPr marL="171450" indent="-171450">
              <a:buFontTx/>
              <a:buChar char="-"/>
            </a:pPr>
            <a:endParaRPr lang="de-DE" baseline="0" dirty="0" smtClean="0"/>
          </a:p>
          <a:p>
            <a:pPr marL="171450" indent="-171450">
              <a:buFontTx/>
              <a:buChar char="-"/>
            </a:pPr>
            <a:r>
              <a:rPr lang="de-DE" baseline="0" dirty="0" smtClean="0"/>
              <a:t>This means in practice we can store chrominance at lower frequency. Several packing schemes exist.</a:t>
            </a:r>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pt-PT" dirty="0" smtClean="0"/>
              <a:t>Hybrid</a:t>
            </a:r>
            <a:r>
              <a:rPr lang="pt-PT" baseline="0" dirty="0" smtClean="0"/>
              <a:t> Deferred Rendering</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pt-PT" sz="1200" b="1" baseline="0" dirty="0" smtClean="0">
              <a:ea typeface="MS PGothic" pitchFamily="34" charset="-128"/>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pt-PT" sz="1200" b="0" baseline="0" dirty="0" smtClean="0">
                <a:ea typeface="MS PGothic" pitchFamily="34" charset="-128"/>
              </a:rPr>
              <a:t>This is an old idea from beggining of Crysis 2 times (way back to 2008), but back then we didn’t noticed much benefits, likely due to much simpler levels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pt-PT" sz="1200" b="0" baseline="0" dirty="0" smtClean="0">
              <a:ea typeface="MS PGothic" pitchFamily="34" charset="-128"/>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pt-PT" sz="1200" b="1" baseline="0" dirty="0" smtClean="0">
                <a:ea typeface="MS PGothic" pitchFamily="34" charset="-128"/>
              </a:rPr>
              <a:t>Important:</a:t>
            </a:r>
          </a:p>
          <a:p>
            <a:pPr marL="171450" marR="0" lvl="1" indent="-171450" algn="l" defTabSz="914400" rtl="0" eaLnBrk="0" fontAlgn="base" latinLnBrk="0" hangingPunct="0">
              <a:lnSpc>
                <a:spcPct val="100000"/>
              </a:lnSpc>
              <a:spcBef>
                <a:spcPct val="30000"/>
              </a:spcBef>
              <a:spcAft>
                <a:spcPct val="0"/>
              </a:spcAft>
              <a:buClrTx/>
              <a:buSzTx/>
              <a:buFontTx/>
              <a:buChar char="-"/>
              <a:tabLst/>
              <a:defRPr/>
            </a:pPr>
            <a:r>
              <a:rPr lang="pt-PT" sz="1200" b="0" baseline="0" dirty="0" smtClean="0">
                <a:ea typeface="MS PGothic" pitchFamily="34" charset="-128"/>
              </a:rPr>
              <a:t>Concept here is to use deferred rendering for everything that is “deferred compatible”, the rest is still processed using forward rendering</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pt-PT" sz="1200" b="0" baseline="0" dirty="0" smtClean="0">
              <a:ea typeface="MS PGothic" pitchFamily="34" charset="-128"/>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pt-PT" sz="1200" b="0" baseline="0" dirty="0" smtClean="0">
                <a:ea typeface="MS PGothic" pitchFamily="34" charset="-128"/>
              </a:rPr>
              <a:t>Step by step:</a:t>
            </a:r>
          </a:p>
          <a:p>
            <a:endParaRPr lang="pt-PT" baseline="0" dirty="0" smtClean="0"/>
          </a:p>
          <a:p>
            <a:pPr marL="273050" marR="0" lvl="1" indent="-273050" algn="l" defTabSz="914400" rtl="0" eaLnBrk="1" fontAlgn="base" latinLnBrk="0" hangingPunct="1">
              <a:lnSpc>
                <a:spcPct val="100000"/>
              </a:lnSpc>
              <a:spcBef>
                <a:spcPts val="200"/>
              </a:spcBef>
              <a:spcAft>
                <a:spcPts val="200"/>
              </a:spcAft>
              <a:buClr>
                <a:schemeClr val="accent6"/>
              </a:buClr>
              <a:buSzTx/>
              <a:buFont typeface="Wingdings" pitchFamily="-112" charset="2"/>
              <a:buChar char="§"/>
              <a:tabLst/>
              <a:defRPr/>
            </a:pPr>
            <a:r>
              <a:rPr lang="pt-PT" sz="2000" dirty="0" smtClean="0">
                <a:ea typeface="ＭＳ Ｐゴシック" pitchFamily="-112" charset="-128"/>
              </a:rPr>
              <a:t>Deferred lighting accumulation</a:t>
            </a:r>
            <a:r>
              <a:rPr lang="pt-PT" sz="2000" baseline="0" dirty="0" smtClean="0">
                <a:ea typeface="ＭＳ Ｐゴシック" pitchFamily="-112" charset="-128"/>
              </a:rPr>
              <a:t> </a:t>
            </a:r>
            <a:r>
              <a:rPr lang="pt-PT" sz="2000" dirty="0" smtClean="0">
                <a:ea typeface="ＭＳ Ｐゴシック" pitchFamily="-112" charset="-128"/>
              </a:rPr>
              <a:t>still processed as usual </a:t>
            </a:r>
            <a:r>
              <a:rPr lang="pt-PT" sz="1600" dirty="0" smtClean="0">
                <a:ea typeface="ＭＳ Ｐゴシック" pitchFamily="-112" charset="-128"/>
              </a:rPr>
              <a:t>(</a:t>
            </a:r>
            <a:r>
              <a:rPr lang="pt-PT" sz="1600" b="0" dirty="0" smtClean="0">
                <a:ea typeface="MS PGothic" pitchFamily="34" charset="-128"/>
              </a:rPr>
              <a:t>SOUSA11 - Sousa, T. “CryENGINE 3 Rendering Techniques”, 2011</a:t>
            </a:r>
            <a:r>
              <a:rPr lang="pt-PT" sz="1600" dirty="0" smtClean="0">
                <a:ea typeface="ＭＳ Ｐゴシック" pitchFamily="-112" charset="-128"/>
              </a:rPr>
              <a:t>)</a:t>
            </a:r>
            <a:endParaRPr lang="pt-PT" sz="2000" dirty="0" smtClean="0">
              <a:ea typeface="ＭＳ Ｐゴシック" pitchFamily="-112" charset="-128"/>
            </a:endParaRP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L-Buffers now using BW friendly R11G11B10F formats. Consoles still same formats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Precision was sufficient,</a:t>
            </a:r>
            <a:r>
              <a:rPr lang="pt-PT" sz="1600" baseline="0" dirty="0" smtClean="0">
                <a:ea typeface="ＭＳ Ｐゴシック" pitchFamily="-112" charset="-128"/>
              </a:rPr>
              <a:t> materials properties are not applied yet – you need the precision mostly when applying material properties.</a:t>
            </a:r>
            <a:endParaRPr lang="pt-PT" sz="16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Deferred Shading composited</a:t>
            </a:r>
            <a:r>
              <a:rPr lang="pt-PT" sz="2000" baseline="0" dirty="0" smtClean="0">
                <a:ea typeface="ＭＳ Ｐゴシック" pitchFamily="-112" charset="-128"/>
              </a:rPr>
              <a:t> </a:t>
            </a:r>
            <a:r>
              <a:rPr lang="pt-PT" sz="2000" dirty="0" smtClean="0">
                <a:ea typeface="ＭＳ Ｐゴシック" pitchFamily="-112" charset="-128"/>
              </a:rPr>
              <a:t>via fullscreen pass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This is where material properties</a:t>
            </a:r>
            <a:r>
              <a:rPr lang="pt-PT" sz="1600" baseline="0" dirty="0" smtClean="0">
                <a:ea typeface="ＭＳ Ｐゴシック" pitchFamily="-112" charset="-128"/>
              </a:rPr>
              <a:t> applied, still uses R16G16B16A16F format. In theory could use lower precision + range scalling has we do on consoles (didn’t try)</a:t>
            </a:r>
            <a:endParaRPr lang="pt-PT" sz="1600" dirty="0" smtClean="0">
              <a:ea typeface="ＭＳ Ｐゴシック" pitchFamily="-112" charset="-128"/>
            </a:endParaRP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For more complex shading such as Hair or Skin, still process forward</a:t>
            </a:r>
          </a:p>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Allowed drop of almost all opaque forward passes</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Less Drawcalls, but G-Buffer passes with higher cos</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Z-Prepass for few nearest geometry</a:t>
            </a:r>
            <a:endParaRPr lang="pt-PT" sz="1000" i="1" dirty="0" smtClean="0">
              <a:ea typeface="ＭＳ Ｐゴシック" pitchFamily="-112" charset="-128"/>
            </a:endParaRPr>
          </a:p>
          <a:p>
            <a:endParaRPr lang="en-US" dirty="0" smtClean="0"/>
          </a:p>
          <a:p>
            <a:r>
              <a:rPr lang="en-US" b="1" dirty="0" smtClean="0"/>
              <a:t>Important</a:t>
            </a:r>
            <a:r>
              <a:rPr lang="en-US" b="1" baseline="0" dirty="0" smtClean="0"/>
              <a:t>:</a:t>
            </a:r>
            <a:endParaRPr lang="pt-PT" b="1" dirty="0" smtClean="0"/>
          </a:p>
          <a:p>
            <a:r>
              <a:rPr lang="pt-PT" dirty="0" smtClean="0"/>
              <a:t>*Up to 10 ms on consoles on</a:t>
            </a:r>
            <a:r>
              <a:rPr lang="pt-PT" baseline="0" dirty="0" smtClean="0"/>
              <a:t> fairly heavy scenes, also fairly nice win for MSAA (regular deferred lighting + MSAA work fairly poor togheter)</a:t>
            </a:r>
            <a:endParaRPr lang="pt-PT" dirty="0" smtClean="0"/>
          </a:p>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pt-PT" dirty="0" smtClean="0"/>
              <a:t>Here</a:t>
            </a:r>
            <a:r>
              <a:rPr lang="pt-PT" baseline="0" dirty="0" smtClean="0"/>
              <a:t> we can see behaviour, red is for all pixels processed via deferred, green for all pixels still foward rendered</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recap what was said:</a:t>
            </a:r>
          </a:p>
          <a:p>
            <a:endParaRPr lang="en-US" baseline="0" dirty="0" smtClean="0"/>
          </a:p>
          <a:p>
            <a:pPr marL="171450" indent="-171450">
              <a:buFontTx/>
              <a:buChar char="-"/>
            </a:pPr>
            <a:r>
              <a:rPr lang="en-US" baseline="0" dirty="0" smtClean="0"/>
              <a:t>Unified solution for all platforms</a:t>
            </a:r>
          </a:p>
          <a:p>
            <a:pPr marL="171450" indent="-171450">
              <a:buFontTx/>
              <a:buChar char="-"/>
            </a:pPr>
            <a:endParaRPr lang="en-US" baseline="0" dirty="0" smtClean="0"/>
          </a:p>
          <a:p>
            <a:pPr marL="171450" indent="-171450">
              <a:buFontTx/>
              <a:buChar char="-"/>
            </a:pPr>
            <a:r>
              <a:rPr lang="en-US" baseline="0" dirty="0" smtClean="0"/>
              <a:t>Deferred rendering using 25% less BW than vanilla deferred. Good for MSAA /avoiding tiled rendering for xbox360</a:t>
            </a:r>
          </a:p>
          <a:p>
            <a:pPr marL="171450" indent="-171450">
              <a:buFontTx/>
              <a:buChar char="-"/>
            </a:pPr>
            <a:endParaRPr lang="en-US" baseline="0" dirty="0" smtClean="0"/>
          </a:p>
          <a:p>
            <a:pPr marL="171450" indent="-171450">
              <a:buFontTx/>
              <a:buChar char="-"/>
            </a:pPr>
            <a:r>
              <a:rPr lang="en-US" baseline="0" dirty="0" smtClean="0"/>
              <a:t>Allows tackle glossiness for transparent geometry on g-buffer and also sub surface scattering for all deferred lights</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Thin</a:t>
            </a:r>
            <a:r>
              <a:rPr lang="pt-PT" baseline="0" dirty="0" smtClean="0"/>
              <a:t> G-Buffer Hindsights:</a:t>
            </a:r>
            <a:endParaRPr lang="pt-PT" dirty="0" smtClean="0"/>
          </a:p>
          <a:p>
            <a:endParaRPr lang="pt-PT" dirty="0" smtClean="0"/>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Why not pack G-Buffer directly into</a:t>
            </a:r>
            <a:r>
              <a:rPr lang="pt-PT" sz="2000" baseline="0" dirty="0" smtClean="0">
                <a:ea typeface="ＭＳ Ｐゴシック" pitchFamily="-112" charset="-128"/>
              </a:rPr>
              <a:t> a 64 bit target ?</a:t>
            </a:r>
            <a:endParaRPr lang="pt-PT" sz="2000" dirty="0" smtClean="0">
              <a:ea typeface="ＭＳ Ｐゴシック" pitchFamily="-112" charset="-128"/>
            </a:endParaRPr>
          </a:p>
          <a:p>
            <a:pPr marL="444500" lvl="2" indent="-273050" eaLnBrk="1" hangingPunct="1">
              <a:spcBef>
                <a:spcPts val="200"/>
              </a:spcBef>
              <a:spcAft>
                <a:spcPts val="200"/>
              </a:spcAft>
              <a:buClr>
                <a:schemeClr val="accent6"/>
              </a:buClr>
              <a:buFont typeface="Wingdings" pitchFamily="-112" charset="2"/>
              <a:buChar char="§"/>
              <a:defRPr/>
            </a:pPr>
            <a:r>
              <a:rPr lang="pt-PT" sz="1800" dirty="0" smtClean="0">
                <a:ea typeface="ＭＳ Ｐゴシック" pitchFamily="-112" charset="-128"/>
              </a:rPr>
              <a:t>Because we need to be able to blend details into G-Buffer</a:t>
            </a:r>
          </a:p>
          <a:p>
            <a:pPr marL="901700" lvl="3"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Would need to decode –&gt; blend –&gt; encode</a:t>
            </a:r>
          </a:p>
          <a:p>
            <a:pPr marL="901700" lvl="3"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Or could blend such cases into separate targets</a:t>
            </a:r>
            <a:r>
              <a:rPr lang="pt-PT" sz="1200" dirty="0" smtClean="0">
                <a:ea typeface="ＭＳ Ｐゴシック" pitchFamily="-112" charset="-128"/>
              </a:rPr>
              <a:t> (bad for MSAA/Consoles)</a:t>
            </a:r>
          </a:p>
          <a:p>
            <a:pPr marL="444500" lvl="2" indent="-273050" eaLnBrk="1" hangingPunct="1">
              <a:spcBef>
                <a:spcPts val="200"/>
              </a:spcBef>
              <a:spcAft>
                <a:spcPts val="200"/>
              </a:spcAft>
              <a:buClr>
                <a:schemeClr val="accent6"/>
              </a:buClr>
              <a:buFont typeface="Wingdings" pitchFamily="-112" charset="2"/>
              <a:buChar char="§"/>
              <a:defRPr/>
            </a:pPr>
            <a:endParaRPr lang="pt-PT" sz="16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Programable blending would have been nice</a:t>
            </a:r>
          </a:p>
          <a:p>
            <a:pPr marL="444500" lvl="2" indent="-273050" eaLnBrk="1" hangingPunct="1">
              <a:spcBef>
                <a:spcPts val="200"/>
              </a:spcBef>
              <a:spcAft>
                <a:spcPts val="200"/>
              </a:spcAft>
              <a:buClr>
                <a:schemeClr val="accent6"/>
              </a:buClr>
              <a:buFont typeface="Wingdings" pitchFamily="-112" charset="2"/>
              <a:buChar char="§"/>
              <a:defRPr/>
            </a:pPr>
            <a:r>
              <a:rPr lang="pt-PT" sz="1800" dirty="0" smtClean="0">
                <a:ea typeface="ＭＳ Ｐゴシック" pitchFamily="-112" charset="-128"/>
              </a:rPr>
              <a:t>AB cases can’t use alpha channel for store </a:t>
            </a:r>
            <a:r>
              <a:rPr lang="pt-PT" sz="1400" dirty="0" smtClean="0">
                <a:ea typeface="ＭＳ Ｐゴシック" pitchFamily="-112" charset="-128"/>
              </a:rPr>
              <a:t>(for all MRTs!)</a:t>
            </a:r>
          </a:p>
          <a:p>
            <a:pPr marL="901700" lvl="3"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*Withouth resorting to multipass</a:t>
            </a:r>
            <a:endParaRPr lang="pt-PT" sz="2000" dirty="0" smtClean="0">
              <a:ea typeface="ＭＳ Ｐゴシック" pitchFamily="-112" charset="-128"/>
            </a:endParaRP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Would allow for more interesting and optimal packing schemes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sRGB output only for couple channels or all </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While at it, stencil write from fragment shader would also be handy</a:t>
            </a:r>
          </a:p>
          <a:p>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1" indent="0" algn="l" defTabSz="914400" rtl="0" eaLnBrk="1" fontAlgn="base" latinLnBrk="0" hangingPunct="1">
              <a:lnSpc>
                <a:spcPct val="100000"/>
              </a:lnSpc>
              <a:spcBef>
                <a:spcPts val="200"/>
              </a:spcBef>
              <a:spcAft>
                <a:spcPts val="200"/>
              </a:spcAft>
              <a:buClr>
                <a:srgbClr val="008AB9"/>
              </a:buClr>
              <a:buSzTx/>
              <a:buFont typeface="Wingdings" pitchFamily="2" charset="2"/>
              <a:buNone/>
              <a:tabLst/>
              <a:defRPr/>
            </a:pPr>
            <a:r>
              <a:rPr lang="en-US" sz="2000" dirty="0" smtClean="0">
                <a:ea typeface="MS PGothic" pitchFamily="34" charset="-128"/>
              </a:rPr>
              <a:t>Volumetric</a:t>
            </a:r>
            <a:r>
              <a:rPr lang="en-US" sz="2000" baseline="0" dirty="0" smtClean="0">
                <a:ea typeface="MS PGothic" pitchFamily="34" charset="-128"/>
              </a:rPr>
              <a:t> Fog Updates:</a:t>
            </a:r>
          </a:p>
          <a:p>
            <a:pPr marL="0" marR="0" lvl="1" indent="0" algn="l" defTabSz="914400" rtl="0" eaLnBrk="1" fontAlgn="base" latinLnBrk="0" hangingPunct="1">
              <a:lnSpc>
                <a:spcPct val="100000"/>
              </a:lnSpc>
              <a:spcBef>
                <a:spcPts val="200"/>
              </a:spcBef>
              <a:spcAft>
                <a:spcPts val="200"/>
              </a:spcAft>
              <a:buClr>
                <a:srgbClr val="008AB9"/>
              </a:buClr>
              <a:buSzTx/>
              <a:buFont typeface="Wingdings" pitchFamily="2" charset="2"/>
              <a:buNone/>
              <a:tabLst/>
              <a:defRPr/>
            </a:pPr>
            <a:endParaRPr lang="en-US" sz="2000" baseline="0" dirty="0" smtClean="0">
              <a:ea typeface="MS PGothic" pitchFamily="34" charset="-128"/>
            </a:endParaRPr>
          </a:p>
          <a:p>
            <a:pPr marL="342900" marR="0" lvl="1" indent="-342900" algn="l" defTabSz="914400" rtl="0" eaLnBrk="1" fontAlgn="base" latinLnBrk="0" hangingPunct="1">
              <a:lnSpc>
                <a:spcPct val="100000"/>
              </a:lnSpc>
              <a:spcBef>
                <a:spcPts val="200"/>
              </a:spcBef>
              <a:spcAft>
                <a:spcPts val="200"/>
              </a:spcAft>
              <a:buClr>
                <a:srgbClr val="008AB9"/>
              </a:buClr>
              <a:buSzTx/>
              <a:buFontTx/>
              <a:buChar char="-"/>
              <a:tabLst/>
              <a:defRPr/>
            </a:pPr>
            <a:r>
              <a:rPr lang="en-US" sz="2000" baseline="0" dirty="0" smtClean="0">
                <a:ea typeface="MS PGothic" pitchFamily="34" charset="-128"/>
              </a:rPr>
              <a:t>Mostly same since </a:t>
            </a:r>
            <a:r>
              <a:rPr lang="en-US" sz="2000" baseline="0" dirty="0" err="1" smtClean="0">
                <a:ea typeface="MS PGothic" pitchFamily="34" charset="-128"/>
              </a:rPr>
              <a:t>Crysis</a:t>
            </a:r>
            <a:r>
              <a:rPr lang="en-US" sz="2000" baseline="0" dirty="0" smtClean="0">
                <a:ea typeface="MS PGothic" pitchFamily="34" charset="-128"/>
              </a:rPr>
              <a:t> 1 times, with couple updates</a:t>
            </a:r>
          </a:p>
          <a:p>
            <a:pPr marL="342900" marR="0" lvl="1" indent="-342900" algn="l" defTabSz="914400" rtl="0" eaLnBrk="1" fontAlgn="base" latinLnBrk="0" hangingPunct="1">
              <a:lnSpc>
                <a:spcPct val="100000"/>
              </a:lnSpc>
              <a:spcBef>
                <a:spcPts val="200"/>
              </a:spcBef>
              <a:spcAft>
                <a:spcPts val="200"/>
              </a:spcAft>
              <a:buClr>
                <a:srgbClr val="008AB9"/>
              </a:buClr>
              <a:buSzTx/>
              <a:buFontTx/>
              <a:buChar char="-"/>
              <a:tabLst/>
              <a:defRPr/>
            </a:pPr>
            <a:endParaRPr lang="en-US" sz="2000" baseline="0" dirty="0" smtClean="0">
              <a:ea typeface="MS PGothic" pitchFamily="34" charset="-128"/>
            </a:endParaRPr>
          </a:p>
          <a:p>
            <a:pPr marL="342900" marR="0" lvl="1" indent="-342900" algn="l" defTabSz="914400" rtl="0" eaLnBrk="1" fontAlgn="base" latinLnBrk="0" hangingPunct="1">
              <a:lnSpc>
                <a:spcPct val="100000"/>
              </a:lnSpc>
              <a:spcBef>
                <a:spcPts val="200"/>
              </a:spcBef>
              <a:spcAft>
                <a:spcPts val="200"/>
              </a:spcAft>
              <a:buClr>
                <a:srgbClr val="008AB9"/>
              </a:buClr>
              <a:buSzTx/>
              <a:buFontTx/>
              <a:buChar char="-"/>
              <a:tabLst/>
              <a:defRPr/>
            </a:pPr>
            <a:r>
              <a:rPr lang="en-US" sz="2000" baseline="0" dirty="0" smtClean="0">
                <a:ea typeface="MS PGothic" pitchFamily="34" charset="-128"/>
              </a:rPr>
              <a:t>Fog density calculation still same model that </a:t>
            </a:r>
            <a:r>
              <a:rPr lang="en-US" sz="2000" baseline="0" dirty="0" err="1" smtClean="0">
                <a:ea typeface="MS PGothic" pitchFamily="34" charset="-128"/>
              </a:rPr>
              <a:t>Carsten</a:t>
            </a:r>
            <a:r>
              <a:rPr lang="en-US" sz="2000" baseline="0" dirty="0" smtClean="0">
                <a:ea typeface="MS PGothic" pitchFamily="34" charset="-128"/>
              </a:rPr>
              <a:t> introduces in his “Real Time Atmospheric Effects in Games”, in 2006</a:t>
            </a:r>
          </a:p>
          <a:p>
            <a:pPr marL="342900" marR="0" lvl="1" indent="-342900" algn="l" defTabSz="914400" rtl="0" eaLnBrk="1" fontAlgn="base" latinLnBrk="0" hangingPunct="1">
              <a:lnSpc>
                <a:spcPct val="100000"/>
              </a:lnSpc>
              <a:spcBef>
                <a:spcPts val="200"/>
              </a:spcBef>
              <a:spcAft>
                <a:spcPts val="200"/>
              </a:spcAft>
              <a:buClr>
                <a:srgbClr val="008AB9"/>
              </a:buClr>
              <a:buSzTx/>
              <a:buFontTx/>
              <a:buChar char="-"/>
              <a:tabLst/>
              <a:defRPr/>
            </a:pPr>
            <a:endParaRPr lang="en-US" sz="2000" baseline="0" dirty="0" smtClean="0">
              <a:ea typeface="MS PGothic" pitchFamily="34" charset="-128"/>
            </a:endParaRPr>
          </a:p>
          <a:p>
            <a:pPr marL="342900" marR="0" lvl="1" indent="-342900" algn="l" defTabSz="914400" rtl="0" eaLnBrk="1" fontAlgn="base" latinLnBrk="0" hangingPunct="1">
              <a:lnSpc>
                <a:spcPct val="100000"/>
              </a:lnSpc>
              <a:spcBef>
                <a:spcPts val="200"/>
              </a:spcBef>
              <a:spcAft>
                <a:spcPts val="200"/>
              </a:spcAft>
              <a:buClr>
                <a:srgbClr val="008AB9"/>
              </a:buClr>
              <a:buSzTx/>
              <a:buFontTx/>
              <a:buChar char="-"/>
              <a:tabLst/>
              <a:defRPr/>
            </a:pPr>
            <a:r>
              <a:rPr lang="en-US" sz="2000" baseline="0" dirty="0" smtClean="0">
                <a:ea typeface="MS PGothic" pitchFamily="34" charset="-128"/>
              </a:rPr>
              <a:t>Still rendered in deferred fashion as </a:t>
            </a:r>
            <a:r>
              <a:rPr lang="en-US" sz="2000" baseline="0" dirty="0" err="1" smtClean="0">
                <a:ea typeface="MS PGothic" pitchFamily="34" charset="-128"/>
              </a:rPr>
              <a:t>fullscreen</a:t>
            </a:r>
            <a:r>
              <a:rPr lang="en-US" sz="2000" baseline="0" dirty="0" smtClean="0">
                <a:ea typeface="MS PGothic" pitchFamily="34" charset="-128"/>
              </a:rPr>
              <a:t> pass for opaque geometry. One little optimization here was computing distance at which fog contributes or not at all and set </a:t>
            </a:r>
            <a:r>
              <a:rPr lang="en-US" sz="2000" baseline="0" dirty="0" err="1" smtClean="0">
                <a:ea typeface="MS PGothic" pitchFamily="34" charset="-128"/>
              </a:rPr>
              <a:t>minZ</a:t>
            </a:r>
            <a:r>
              <a:rPr lang="en-US" sz="2000" baseline="0" dirty="0" smtClean="0">
                <a:ea typeface="MS PGothic" pitchFamily="34" charset="-128"/>
              </a:rPr>
              <a:t> accordingly for Depth bounds checking (you could also achieve same by rendering quad at such depth + depth test)</a:t>
            </a:r>
          </a:p>
          <a:p>
            <a:pPr marL="342900" marR="0" lvl="1" indent="-342900" algn="l" defTabSz="914400" rtl="0" eaLnBrk="1" fontAlgn="base" latinLnBrk="0" hangingPunct="1">
              <a:lnSpc>
                <a:spcPct val="100000"/>
              </a:lnSpc>
              <a:spcBef>
                <a:spcPts val="200"/>
              </a:spcBef>
              <a:spcAft>
                <a:spcPts val="200"/>
              </a:spcAft>
              <a:buClr>
                <a:srgbClr val="008AB9"/>
              </a:buClr>
              <a:buSzTx/>
              <a:buFontTx/>
              <a:buChar char="-"/>
              <a:tabLst/>
              <a:defRPr/>
            </a:pPr>
            <a:endParaRPr lang="en-US" sz="2000" baseline="0" dirty="0" smtClean="0">
              <a:ea typeface="MS PGothic" pitchFamily="34" charset="-128"/>
            </a:endParaRPr>
          </a:p>
          <a:p>
            <a:pPr marL="342900" marR="0" lvl="1" indent="-342900" algn="l" defTabSz="914400" rtl="0" eaLnBrk="1" fontAlgn="base" latinLnBrk="0" hangingPunct="1">
              <a:lnSpc>
                <a:spcPct val="100000"/>
              </a:lnSpc>
              <a:spcBef>
                <a:spcPts val="200"/>
              </a:spcBef>
              <a:spcAft>
                <a:spcPts val="200"/>
              </a:spcAft>
              <a:buClr>
                <a:srgbClr val="008AB9"/>
              </a:buClr>
              <a:buSzTx/>
              <a:buFontTx/>
              <a:buChar char="-"/>
              <a:tabLst/>
              <a:defRPr/>
            </a:pPr>
            <a:r>
              <a:rPr lang="en-US" sz="2000" baseline="0" dirty="0" smtClean="0">
                <a:ea typeface="MS PGothic" pitchFamily="34" charset="-128"/>
              </a:rPr>
              <a:t>For </a:t>
            </a:r>
            <a:r>
              <a:rPr lang="en-US" sz="2000" baseline="0" dirty="0" err="1" smtClean="0">
                <a:ea typeface="MS PGothic" pitchFamily="34" charset="-128"/>
              </a:rPr>
              <a:t>transparents</a:t>
            </a:r>
            <a:r>
              <a:rPr lang="en-US" sz="2000" baseline="0" dirty="0" smtClean="0">
                <a:ea typeface="MS PGothic" pitchFamily="34" charset="-128"/>
              </a:rPr>
              <a:t>, we still do a per vertex approximation, unless is some visually important/low tessellation case such as water, for such we compute it per-pixel</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One update</a:t>
            </a:r>
            <a:r>
              <a:rPr lang="de-DE" baseline="0" dirty="0" smtClean="0"/>
              <a:t> we made, was exposing artist controleable gradients</a:t>
            </a:r>
          </a:p>
          <a:p>
            <a:endParaRPr lang="de-DE" baseline="0" dirty="0" smtClean="0"/>
          </a:p>
          <a:p>
            <a:r>
              <a:rPr lang="de-DE" baseline="0" dirty="0" smtClean="0"/>
              <a:t>. Height based gradients allow controlling color and density for top and minimum height</a:t>
            </a:r>
          </a:p>
          <a:p>
            <a:endParaRPr lang="de-DE" baseline="0" dirty="0" smtClean="0"/>
          </a:p>
          <a:p>
            <a:r>
              <a:rPr lang="de-DE" baseline="0" dirty="0" smtClean="0"/>
              <a:t>. The radial gradient allows art to control color/size/and lobe around sun position. </a:t>
            </a:r>
          </a:p>
          <a:p>
            <a:endParaRPr lang="de-DE" baseline="0" dirty="0" smtClean="0"/>
          </a:p>
          <a:p>
            <a:r>
              <a:rPr lang="de-DE" baseline="0" dirty="0" smtClean="0"/>
              <a:t>Not super physically based, but was one of those things art kept requesting for artistic control</a:t>
            </a:r>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eaLnBrk="1" hangingPunct="1">
              <a:spcBef>
                <a:spcPts val="200"/>
              </a:spcBef>
              <a:spcAft>
                <a:spcPts val="200"/>
              </a:spcAft>
              <a:buClr>
                <a:schemeClr val="accent6"/>
              </a:buClr>
              <a:buFont typeface="Wingdings" pitchFamily="-112" charset="2"/>
              <a:buNone/>
              <a:defRPr/>
            </a:pPr>
            <a:r>
              <a:rPr lang="pt-PT" sz="2000" baseline="0" dirty="0" smtClean="0">
                <a:ea typeface="ＭＳ Ｐゴシック" pitchFamily="-112" charset="-128"/>
              </a:rPr>
              <a:t>Thin G-Buffer 2.0</a:t>
            </a:r>
          </a:p>
          <a:p>
            <a:pPr marL="0" lvl="1" indent="0" eaLnBrk="1" hangingPunct="1">
              <a:spcBef>
                <a:spcPts val="200"/>
              </a:spcBef>
              <a:spcAft>
                <a:spcPts val="200"/>
              </a:spcAft>
              <a:buClr>
                <a:schemeClr val="accent6"/>
              </a:buClr>
              <a:buFont typeface="Wingdings" pitchFamily="-112" charset="2"/>
              <a:buNone/>
              <a:defRPr/>
            </a:pPr>
            <a:endParaRPr lang="pt-PT" sz="20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2000" baseline="0" dirty="0" smtClean="0">
                <a:ea typeface="ＭＳ Ｐゴシック" pitchFamily="-112" charset="-128"/>
              </a:rPr>
              <a:t>The first topic we’ll cover is about deferred rendering, what changed here</a:t>
            </a:r>
          </a:p>
          <a:p>
            <a:pPr marL="0" lvl="1" indent="0" eaLnBrk="1" hangingPunct="1">
              <a:spcBef>
                <a:spcPts val="200"/>
              </a:spcBef>
              <a:spcAft>
                <a:spcPts val="200"/>
              </a:spcAft>
              <a:buClr>
                <a:schemeClr val="accent6"/>
              </a:buClr>
              <a:buFont typeface="Wingdings" pitchFamily="-112" charset="2"/>
              <a:buNone/>
              <a:defRPr/>
            </a:pPr>
            <a:endParaRPr lang="pt-PT" sz="20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2000" baseline="0" dirty="0" smtClean="0">
                <a:ea typeface="ＭＳ Ｐゴシック" pitchFamily="-112" charset="-128"/>
              </a:rPr>
              <a:t>For Crysis 3 there was 4 areas we wanted to improve:</a:t>
            </a:r>
          </a:p>
          <a:p>
            <a:pPr marL="342900" lvl="1" indent="-342900" eaLnBrk="1" hangingPunct="1">
              <a:spcBef>
                <a:spcPts val="200"/>
              </a:spcBef>
              <a:spcAft>
                <a:spcPts val="200"/>
              </a:spcAft>
              <a:buClr>
                <a:schemeClr val="accent6"/>
              </a:buClr>
              <a:buFontTx/>
              <a:buChar char="-"/>
              <a:defRPr/>
            </a:pPr>
            <a:endParaRPr lang="pt-PT" sz="2000" baseline="0" dirty="0" smtClean="0">
              <a:ea typeface="ＭＳ Ｐゴシック" pitchFamily="-112" charset="-128"/>
            </a:endParaRPr>
          </a:p>
          <a:p>
            <a:pPr marL="342900" lvl="1" indent="-342900" eaLnBrk="1" hangingPunct="1">
              <a:spcBef>
                <a:spcPts val="200"/>
              </a:spcBef>
              <a:spcAft>
                <a:spcPts val="200"/>
              </a:spcAft>
              <a:buClr>
                <a:schemeClr val="accent6"/>
              </a:buClr>
              <a:buFontTx/>
              <a:buChar char="-"/>
              <a:defRPr/>
            </a:pPr>
            <a:r>
              <a:rPr lang="pt-PT" sz="2000" baseline="0" dirty="0" smtClean="0">
                <a:ea typeface="ＭＳ Ｐゴシック" pitchFamily="-112" charset="-128"/>
              </a:rPr>
              <a:t>Minimize redundant drawcalls. One big flaw from deferred lighting is the requirement for the additional shading drawcall, we wanted to get rid of this. Particularly important for MSAA support</a:t>
            </a:r>
          </a:p>
          <a:p>
            <a:pPr marL="342900" lvl="1" indent="-342900" eaLnBrk="1" hangingPunct="1">
              <a:spcBef>
                <a:spcPts val="200"/>
              </a:spcBef>
              <a:spcAft>
                <a:spcPts val="200"/>
              </a:spcAft>
              <a:buClr>
                <a:schemeClr val="accent6"/>
              </a:buClr>
              <a:buFontTx/>
              <a:buChar char="-"/>
              <a:defRPr/>
            </a:pPr>
            <a:endParaRPr lang="pt-PT" sz="2000" baseline="0" dirty="0" smtClean="0">
              <a:ea typeface="ＭＳ Ｐゴシック" pitchFamily="-112" charset="-128"/>
            </a:endParaRPr>
          </a:p>
          <a:p>
            <a:pPr marL="342900" lvl="1" indent="-342900" eaLnBrk="1" hangingPunct="1">
              <a:spcBef>
                <a:spcPts val="200"/>
              </a:spcBef>
              <a:spcAft>
                <a:spcPts val="200"/>
              </a:spcAft>
              <a:buClr>
                <a:schemeClr val="accent6"/>
              </a:buClr>
              <a:buFontTx/>
              <a:buChar char="-"/>
              <a:defRPr/>
            </a:pPr>
            <a:r>
              <a:rPr lang="pt-PT" sz="2000" baseline="0" dirty="0" smtClean="0">
                <a:ea typeface="ＭＳ Ｐゴシック" pitchFamily="-112" charset="-128"/>
              </a:rPr>
              <a:t>Alpha blended details on G-Buffer (decals, deferred decals and similar) with proper glossiness. On crysis 2 (in case you didnt noticed) most decals had a fixed glossiness factor, we wanted art to be able to use nice gloss maps and such.</a:t>
            </a:r>
          </a:p>
          <a:p>
            <a:pPr marL="342900" lvl="1" indent="-342900" eaLnBrk="1" hangingPunct="1">
              <a:spcBef>
                <a:spcPts val="200"/>
              </a:spcBef>
              <a:spcAft>
                <a:spcPts val="200"/>
              </a:spcAft>
              <a:buClr>
                <a:schemeClr val="accent6"/>
              </a:buClr>
              <a:buFontTx/>
              <a:buChar char="-"/>
              <a:defRPr/>
            </a:pPr>
            <a:endParaRPr lang="pt-PT" sz="2000" baseline="0" dirty="0" smtClean="0">
              <a:ea typeface="ＭＳ Ｐゴシック" pitchFamily="-112" charset="-128"/>
            </a:endParaRPr>
          </a:p>
          <a:p>
            <a:pPr marL="342900" lvl="1" indent="-342900" eaLnBrk="1" hangingPunct="1">
              <a:spcBef>
                <a:spcPts val="200"/>
              </a:spcBef>
              <a:spcAft>
                <a:spcPts val="200"/>
              </a:spcAft>
              <a:buClr>
                <a:schemeClr val="accent6"/>
              </a:buClr>
              <a:buFontTx/>
              <a:buChar char="-"/>
              <a:defRPr/>
            </a:pPr>
            <a:r>
              <a:rPr lang="pt-PT" sz="2000" baseline="0" dirty="0" smtClean="0">
                <a:ea typeface="ＭＳ Ｐゴシック" pitchFamily="-112" charset="-128"/>
              </a:rPr>
              <a:t>Tons of vegetation on screen – this means we needed to tackle somehow translucency for all deferred light types, including sun</a:t>
            </a:r>
          </a:p>
          <a:p>
            <a:pPr marL="342900" lvl="1" indent="-342900" eaLnBrk="1" hangingPunct="1">
              <a:spcBef>
                <a:spcPts val="200"/>
              </a:spcBef>
              <a:spcAft>
                <a:spcPts val="200"/>
              </a:spcAft>
              <a:buClr>
                <a:schemeClr val="accent6"/>
              </a:buClr>
              <a:buFontTx/>
              <a:buChar char="-"/>
              <a:defRPr/>
            </a:pPr>
            <a:endParaRPr lang="pt-PT" sz="2000" baseline="0" dirty="0" smtClean="0">
              <a:ea typeface="ＭＳ Ｐゴシック" pitchFamily="-112" charset="-128"/>
            </a:endParaRPr>
          </a:p>
          <a:p>
            <a:pPr marL="342900" lvl="1" indent="-342900" eaLnBrk="1" hangingPunct="1">
              <a:spcBef>
                <a:spcPts val="200"/>
              </a:spcBef>
              <a:spcAft>
                <a:spcPts val="200"/>
              </a:spcAft>
              <a:buClr>
                <a:schemeClr val="accent6"/>
              </a:buClr>
              <a:buFontTx/>
              <a:buChar char="-"/>
              <a:defRPr/>
            </a:pPr>
            <a:r>
              <a:rPr lang="pt-PT" sz="2000" baseline="0" dirty="0" smtClean="0">
                <a:ea typeface="ＭＳ Ｐゴシック" pitchFamily="-112" charset="-128"/>
              </a:rPr>
              <a:t>Multiplatform friendly: Last but not least, Crysis 3 had the smallest fulltime tech development team ever (2 rendering guys in Frankfurt), so we aimed at generalized solution that either work on all platforms or just DX11 to minimize QA efforts</a:t>
            </a:r>
          </a:p>
          <a:p>
            <a:pPr marL="342900" lvl="1" indent="-342900" eaLnBrk="1" hangingPunct="1">
              <a:spcBef>
                <a:spcPts val="200"/>
              </a:spcBef>
              <a:spcAft>
                <a:spcPts val="200"/>
              </a:spcAft>
              <a:buClr>
                <a:schemeClr val="accent6"/>
              </a:buClr>
              <a:buFontTx/>
              <a:buChar char="-"/>
              <a:defRPr/>
            </a:pPr>
            <a:endParaRPr lang="pt-PT" sz="2000" baseline="0" dirty="0" smtClean="0">
              <a:ea typeface="ＭＳ Ｐゴシック" pitchFamily="-112" charset="-128"/>
            </a:endParaRPr>
          </a:p>
          <a:p>
            <a:pPr marL="342900" lvl="1" indent="-342900" eaLnBrk="1" hangingPunct="1">
              <a:spcBef>
                <a:spcPts val="200"/>
              </a:spcBef>
              <a:spcAft>
                <a:spcPts val="200"/>
              </a:spcAft>
              <a:buClr>
                <a:schemeClr val="accent6"/>
              </a:buClr>
              <a:buFontTx/>
              <a:buChar char="-"/>
              <a:defRPr/>
            </a:pPr>
            <a:endParaRPr lang="pt-PT" sz="2000" baseline="0" dirty="0" smtClean="0">
              <a:ea typeface="ＭＳ Ｐゴシック" pitchFamily="-112" charset="-128"/>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Volumetric</a:t>
            </a:r>
            <a:r>
              <a:rPr lang="en-US" baseline="0" dirty="0" smtClean="0"/>
              <a:t> Fog Shadows</a:t>
            </a:r>
          </a:p>
          <a:p>
            <a:endParaRPr lang="en-US" baseline="0" dirty="0" smtClean="0"/>
          </a:p>
          <a:p>
            <a:r>
              <a:rPr lang="en-US" baseline="0" dirty="0" smtClean="0"/>
              <a:t>Something new we introduced for </a:t>
            </a:r>
            <a:r>
              <a:rPr lang="en-US" baseline="0" dirty="0" err="1" smtClean="0"/>
              <a:t>Crysis</a:t>
            </a:r>
            <a:r>
              <a:rPr lang="en-US" baseline="0" dirty="0" smtClean="0"/>
              <a:t> 3</a:t>
            </a:r>
          </a:p>
          <a:p>
            <a:endParaRPr lang="en-US" baseline="0" dirty="0" smtClean="0"/>
          </a:p>
          <a:p>
            <a:r>
              <a:rPr lang="en-US" baseline="0" dirty="0" smtClean="0"/>
              <a:t>. Our work is based on “Real Time Volumetric Lighting in Participating Media”, by TOTH et al in 2009</a:t>
            </a:r>
          </a:p>
          <a:p>
            <a:endParaRPr lang="en-US" baseline="0" dirty="0" smtClean="0"/>
          </a:p>
          <a:p>
            <a:r>
              <a:rPr lang="en-US" b="1" baseline="0" dirty="0" smtClean="0"/>
              <a:t>Important</a:t>
            </a:r>
          </a:p>
          <a:p>
            <a:r>
              <a:rPr lang="en-US" baseline="0" dirty="0" smtClean="0"/>
              <a:t>. Concept here is to not accumulate in-scattered light, we only accumulate shadow contribution along view ray</a:t>
            </a:r>
            <a:endParaRPr lang="en-US" baseline="0" dirty="0"/>
          </a:p>
          <a:p>
            <a:r>
              <a:rPr lang="en-US" baseline="0" dirty="0" smtClean="0"/>
              <a:t>. Fairly simple, imagine you have a volume, discretize it, say divide in 16 points, check if for each point, sample shadow map if its in shadow at that location or not</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lvl="1" indent="0" eaLnBrk="1" hangingPunct="1">
              <a:spcBef>
                <a:spcPts val="200"/>
              </a:spcBef>
              <a:spcAft>
                <a:spcPts val="200"/>
              </a:spcAft>
              <a:buClr>
                <a:srgbClr val="008AB9"/>
              </a:buClr>
              <a:buFont typeface="Wingdings" pitchFamily="2" charset="2"/>
              <a:buNone/>
            </a:pPr>
            <a:r>
              <a:rPr lang="en-US" sz="2000" dirty="0" smtClean="0">
                <a:ea typeface="MS PGothic" pitchFamily="34" charset="-128"/>
              </a:rPr>
              <a:t>Technique</a:t>
            </a:r>
            <a:r>
              <a:rPr lang="en-US" sz="2000" baseline="0" dirty="0" smtClean="0">
                <a:ea typeface="MS PGothic" pitchFamily="34" charset="-128"/>
              </a:rPr>
              <a:t> is fairly simple:</a:t>
            </a:r>
          </a:p>
          <a:p>
            <a:pPr marL="0" lvl="1" indent="0" eaLnBrk="1" hangingPunct="1">
              <a:spcBef>
                <a:spcPts val="200"/>
              </a:spcBef>
              <a:spcAft>
                <a:spcPts val="200"/>
              </a:spcAft>
              <a:buClr>
                <a:srgbClr val="008AB9"/>
              </a:buClr>
              <a:buFont typeface="Wingdings" pitchFamily="2" charset="2"/>
              <a:buNone/>
            </a:pPr>
            <a:endParaRPr lang="en-US" sz="2000" baseline="0" dirty="0" smtClean="0">
              <a:ea typeface="MS PGothic" pitchFamily="34" charset="-128"/>
            </a:endParaRPr>
          </a:p>
          <a:p>
            <a:pPr marL="342900" lvl="1" indent="-342900" eaLnBrk="1" hangingPunct="1">
              <a:spcBef>
                <a:spcPts val="200"/>
              </a:spcBef>
              <a:spcAft>
                <a:spcPts val="200"/>
              </a:spcAft>
              <a:buClr>
                <a:srgbClr val="008AB9"/>
              </a:buClr>
              <a:buFontTx/>
              <a:buChar char="-"/>
            </a:pPr>
            <a:r>
              <a:rPr lang="en-US" sz="2000" baseline="0" dirty="0" smtClean="0">
                <a:ea typeface="MS PGothic" pitchFamily="34" charset="-128"/>
              </a:rPr>
              <a:t>We interleave 1k samples on a 8x8 grid, so for each pixel we use 16 taps. This is done of course at half resolution</a:t>
            </a:r>
          </a:p>
          <a:p>
            <a:pPr marL="342900" lvl="1" indent="-342900" eaLnBrk="1" hangingPunct="1">
              <a:spcBef>
                <a:spcPts val="200"/>
              </a:spcBef>
              <a:spcAft>
                <a:spcPts val="200"/>
              </a:spcAft>
              <a:buClr>
                <a:srgbClr val="008AB9"/>
              </a:buClr>
              <a:buFontTx/>
              <a:buChar char="-"/>
            </a:pPr>
            <a:endParaRPr lang="en-US" sz="2000" baseline="0" dirty="0" smtClean="0">
              <a:ea typeface="MS PGothic" pitchFamily="34" charset="-128"/>
            </a:endParaRPr>
          </a:p>
          <a:p>
            <a:pPr marL="342900" lvl="1" indent="-342900" eaLnBrk="1" hangingPunct="1">
              <a:spcBef>
                <a:spcPts val="200"/>
              </a:spcBef>
              <a:spcAft>
                <a:spcPts val="200"/>
              </a:spcAft>
              <a:buClr>
                <a:srgbClr val="008AB9"/>
              </a:buClr>
              <a:buFontTx/>
              <a:buChar char="-"/>
            </a:pPr>
            <a:r>
              <a:rPr lang="en-US" sz="2000" baseline="0" dirty="0" smtClean="0">
                <a:ea typeface="MS PGothic" pitchFamily="34" charset="-128"/>
              </a:rPr>
              <a:t>Then a </a:t>
            </a:r>
            <a:r>
              <a:rPr lang="en-US" sz="2000" baseline="0" dirty="0" err="1" smtClean="0">
                <a:ea typeface="MS PGothic" pitchFamily="34" charset="-128"/>
              </a:rPr>
              <a:t>fullscreen</a:t>
            </a:r>
            <a:r>
              <a:rPr lang="en-US" sz="2000" baseline="0" dirty="0" smtClean="0">
                <a:ea typeface="MS PGothic" pitchFamily="34" charset="-128"/>
              </a:rPr>
              <a:t> composite pass for computing final shadow value.</a:t>
            </a:r>
          </a:p>
          <a:p>
            <a:pPr marL="342900" lvl="1" indent="-342900" eaLnBrk="1" hangingPunct="1">
              <a:spcBef>
                <a:spcPts val="200"/>
              </a:spcBef>
              <a:spcAft>
                <a:spcPts val="200"/>
              </a:spcAft>
              <a:buClr>
                <a:srgbClr val="008AB9"/>
              </a:buClr>
              <a:buFontTx/>
              <a:buChar char="-"/>
            </a:pPr>
            <a:endParaRPr lang="en-US" sz="2000" baseline="0" dirty="0" smtClean="0">
              <a:ea typeface="MS PGothic" pitchFamily="34" charset="-128"/>
            </a:endParaRPr>
          </a:p>
          <a:p>
            <a:pPr marL="342900" lvl="1" indent="-342900" eaLnBrk="1" hangingPunct="1">
              <a:spcBef>
                <a:spcPts val="200"/>
              </a:spcBef>
              <a:spcAft>
                <a:spcPts val="200"/>
              </a:spcAft>
              <a:buClr>
                <a:srgbClr val="008AB9"/>
              </a:buClr>
              <a:buFontTx/>
              <a:buChar char="-"/>
            </a:pPr>
            <a:r>
              <a:rPr lang="en-US" sz="2000" baseline="0" dirty="0" smtClean="0">
                <a:ea typeface="MS PGothic" pitchFamily="34" charset="-128"/>
              </a:rPr>
              <a:t>Bilateral filtering was used to minimize artifacts</a:t>
            </a:r>
          </a:p>
          <a:p>
            <a:pPr marL="342900" lvl="1" indent="-342900" eaLnBrk="1" hangingPunct="1">
              <a:spcBef>
                <a:spcPts val="200"/>
              </a:spcBef>
              <a:spcAft>
                <a:spcPts val="200"/>
              </a:spcAft>
              <a:buClr>
                <a:srgbClr val="008AB9"/>
              </a:buClr>
              <a:buFontTx/>
              <a:buChar char="-"/>
            </a:pPr>
            <a:endParaRPr lang="en-US" sz="2000" baseline="0" dirty="0" smtClean="0">
              <a:ea typeface="MS PGothic" pitchFamily="34" charset="-128"/>
            </a:endParaRPr>
          </a:p>
          <a:p>
            <a:pPr marL="342900" lvl="1" indent="-342900" eaLnBrk="1" hangingPunct="1">
              <a:spcBef>
                <a:spcPts val="200"/>
              </a:spcBef>
              <a:spcAft>
                <a:spcPts val="200"/>
              </a:spcAft>
              <a:buClr>
                <a:srgbClr val="008AB9"/>
              </a:buClr>
              <a:buFontTx/>
              <a:buChar char="-"/>
            </a:pPr>
            <a:r>
              <a:rPr lang="en-US" sz="2000" dirty="0" smtClean="0">
                <a:ea typeface="MS PGothic" pitchFamily="34" charset="-128"/>
              </a:rPr>
              <a:t>On</a:t>
            </a:r>
            <a:r>
              <a:rPr lang="en-US" sz="2000" baseline="0" dirty="0" smtClean="0">
                <a:ea typeface="MS PGothic" pitchFamily="34" charset="-128"/>
              </a:rPr>
              <a:t> our case, we used 8 taps from a low resolution depth buffer to compare with full resolution depth. </a:t>
            </a:r>
          </a:p>
          <a:p>
            <a:pPr marL="342900" lvl="1" indent="-342900" eaLnBrk="1" hangingPunct="1">
              <a:spcBef>
                <a:spcPts val="200"/>
              </a:spcBef>
              <a:spcAft>
                <a:spcPts val="200"/>
              </a:spcAft>
              <a:buClr>
                <a:srgbClr val="008AB9"/>
              </a:buClr>
              <a:buFontTx/>
              <a:buChar char="-"/>
            </a:pPr>
            <a:endParaRPr lang="en-US" sz="2000" baseline="0" dirty="0" smtClean="0">
              <a:ea typeface="MS PGothic" pitchFamily="34" charset="-128"/>
            </a:endParaRPr>
          </a:p>
          <a:p>
            <a:pPr marL="342900" lvl="1" indent="-342900" eaLnBrk="1" hangingPunct="1">
              <a:spcBef>
                <a:spcPts val="200"/>
              </a:spcBef>
              <a:spcAft>
                <a:spcPts val="200"/>
              </a:spcAft>
              <a:buClr>
                <a:srgbClr val="008AB9"/>
              </a:buClr>
              <a:buFontTx/>
              <a:buChar char="-"/>
            </a:pPr>
            <a:r>
              <a:rPr lang="en-US" sz="2000" baseline="0" dirty="0" smtClean="0">
                <a:ea typeface="MS PGothic" pitchFamily="34" charset="-128"/>
              </a:rPr>
              <a:t>All data for composite step stored on same target. 8 bit precision for depth sufficed to tackle most obvious artifacts.</a:t>
            </a:r>
            <a:endParaRPr lang="en-US" sz="20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endParaRPr lang="en-US" sz="2000" dirty="0" smtClean="0">
              <a:ea typeface="MS PGothic" pitchFamily="34" charset="-128"/>
            </a:endParaRPr>
          </a:p>
          <a:p>
            <a:pPr marL="0" lvl="1" indent="0" eaLnBrk="1" hangingPunct="1">
              <a:spcBef>
                <a:spcPts val="200"/>
              </a:spcBef>
              <a:spcAft>
                <a:spcPts val="200"/>
              </a:spcAft>
              <a:buClr>
                <a:srgbClr val="008AB9"/>
              </a:buClr>
              <a:buFont typeface="Wingdings" pitchFamily="2" charset="2"/>
              <a:buNone/>
            </a:pPr>
            <a:r>
              <a:rPr lang="en-US" sz="2000" dirty="0" smtClean="0">
                <a:ea typeface="MS PGothic" pitchFamily="34" charset="-128"/>
              </a:rPr>
              <a:t>Extra:</a:t>
            </a:r>
          </a:p>
          <a:p>
            <a:pPr marL="273050" marR="0" lvl="1" indent="-273050" algn="l" defTabSz="914400" rtl="0" eaLnBrk="1" fontAlgn="base" latinLnBrk="0" hangingPunct="1">
              <a:lnSpc>
                <a:spcPct val="100000"/>
              </a:lnSpc>
              <a:spcBef>
                <a:spcPts val="200"/>
              </a:spcBef>
              <a:spcAft>
                <a:spcPts val="200"/>
              </a:spcAft>
              <a:buClr>
                <a:srgbClr val="008AB9"/>
              </a:buClr>
              <a:buSzTx/>
              <a:buFont typeface="Wingdings" pitchFamily="2" charset="2"/>
              <a:buChar char="§"/>
              <a:tabLst/>
              <a:defRPr/>
            </a:pPr>
            <a:r>
              <a:rPr lang="en-US" sz="2000" dirty="0" smtClean="0">
                <a:ea typeface="MS PGothic" pitchFamily="34" charset="-128"/>
              </a:rPr>
              <a:t>Max sample distance configurable </a:t>
            </a:r>
            <a:r>
              <a:rPr lang="en-US" sz="1400" i="1" dirty="0" smtClean="0">
                <a:ea typeface="MS PGothic" pitchFamily="34" charset="-128"/>
              </a:rPr>
              <a:t>(~150-200m in C3 levels)</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Cloud shadow texture baked into final result</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Final result modifies height and radial color components of fog</a:t>
            </a:r>
          </a:p>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Alternative to tessellation based displacement mapping</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Looked into various approaches, most weren’t practical for production</a:t>
            </a:r>
          </a:p>
          <a:p>
            <a:pPr marL="273050" marR="0" lvl="1" indent="-273050" algn="l" defTabSz="914400" rtl="0" eaLnBrk="1" fontAlgn="base" latinLnBrk="0" hangingPunct="1">
              <a:lnSpc>
                <a:spcPct val="100000"/>
              </a:lnSpc>
              <a:spcBef>
                <a:spcPts val="200"/>
              </a:spcBef>
              <a:spcAft>
                <a:spcPts val="200"/>
              </a:spcAft>
              <a:buClr>
                <a:srgbClr val="008AB9"/>
              </a:buClr>
              <a:buSzTx/>
              <a:buFont typeface="Wingdings" pitchFamily="2" charset="2"/>
              <a:buChar char="§"/>
              <a:tabLst/>
              <a:defRPr/>
            </a:pPr>
            <a:r>
              <a:rPr lang="en-US" sz="2000" dirty="0" smtClean="0">
                <a:ea typeface="MS PGothic" pitchFamily="34" charset="-128"/>
              </a:rPr>
              <a:t>Current implementation is based on principle of </a:t>
            </a:r>
            <a:r>
              <a:rPr lang="en-US" sz="2000" dirty="0" err="1" smtClean="0">
                <a:ea typeface="MS PGothic" pitchFamily="34" charset="-128"/>
              </a:rPr>
              <a:t>barycentric</a:t>
            </a:r>
            <a:r>
              <a:rPr lang="en-US" sz="2000" dirty="0" smtClean="0">
                <a:ea typeface="MS PGothic" pitchFamily="34" charset="-128"/>
              </a:rPr>
              <a:t> correspondence introduced (</a:t>
            </a:r>
            <a:r>
              <a:rPr lang="en-US" sz="2000" dirty="0" err="1" smtClean="0">
                <a:ea typeface="MS PGothic" pitchFamily="34" charset="-128"/>
              </a:rPr>
              <a:t>afawk</a:t>
            </a:r>
            <a:r>
              <a:rPr lang="en-US" sz="2000" dirty="0" smtClean="0">
                <a:ea typeface="MS PGothic" pitchFamily="34" charset="-128"/>
              </a:rPr>
              <a:t>) by </a:t>
            </a:r>
            <a:r>
              <a:rPr lang="en-US" sz="2000" b="1" dirty="0" smtClean="0">
                <a:ea typeface="MS PGothic" pitchFamily="34" charset="-128"/>
              </a:rPr>
              <a:t>JESCHKE07</a:t>
            </a:r>
            <a:r>
              <a:rPr lang="en-US" sz="2000" dirty="0" smtClean="0">
                <a:ea typeface="MS PGothic" pitchFamily="34" charset="-128"/>
              </a:rPr>
              <a:t> - </a:t>
            </a:r>
            <a:r>
              <a:rPr lang="en-US" sz="2000" dirty="0" err="1" smtClean="0">
                <a:ea typeface="MS PGothic" pitchFamily="34" charset="-128"/>
              </a:rPr>
              <a:t>Jeschke</a:t>
            </a:r>
            <a:r>
              <a:rPr lang="en-US" sz="2000" dirty="0" smtClean="0">
                <a:ea typeface="MS PGothic" pitchFamily="34" charset="-128"/>
              </a:rPr>
              <a:t>, S. et al. “Interactive Smooth and Curved Shell Mapping”, 2007</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73050" marR="0" lvl="1" indent="-273050" algn="l" defTabSz="914400" rtl="0" eaLnBrk="1" fontAlgn="base" latinLnBrk="0" hangingPunct="1">
              <a:lnSpc>
                <a:spcPct val="100000"/>
              </a:lnSpc>
              <a:spcBef>
                <a:spcPts val="200"/>
              </a:spcBef>
              <a:spcAft>
                <a:spcPts val="200"/>
              </a:spcAft>
              <a:buClr>
                <a:srgbClr val="008AB9"/>
              </a:buClr>
              <a:buSzTx/>
              <a:buFont typeface="Wingdings" pitchFamily="2" charset="2"/>
              <a:buChar char="§"/>
              <a:tabLst/>
              <a:defRPr/>
            </a:pPr>
            <a:r>
              <a:rPr lang="en-US" sz="2000" b="1" dirty="0" smtClean="0">
                <a:ea typeface="MS PGothic" pitchFamily="34" charset="-128"/>
              </a:rPr>
              <a:t>JESCHKE07</a:t>
            </a:r>
            <a:r>
              <a:rPr lang="en-US" sz="2000" dirty="0" smtClean="0">
                <a:ea typeface="MS PGothic" pitchFamily="34" charset="-128"/>
              </a:rPr>
              <a:t> - </a:t>
            </a:r>
            <a:r>
              <a:rPr lang="en-US" sz="2000" dirty="0" err="1" smtClean="0">
                <a:ea typeface="MS PGothic" pitchFamily="34" charset="-128"/>
              </a:rPr>
              <a:t>Jeschke</a:t>
            </a:r>
            <a:r>
              <a:rPr lang="en-US" sz="2000" dirty="0" smtClean="0">
                <a:ea typeface="MS PGothic" pitchFamily="34" charset="-128"/>
              </a:rPr>
              <a:t>, S. et al. “Interactive Smooth and Curved Shell Mapping”, 2007</a:t>
            </a:r>
          </a:p>
          <a:p>
            <a:pPr marL="273050" lvl="1" indent="-273050" eaLnBrk="1" hangingPunct="1">
              <a:spcBef>
                <a:spcPts val="200"/>
              </a:spcBef>
              <a:spcAft>
                <a:spcPts val="200"/>
              </a:spcAft>
              <a:buClr>
                <a:srgbClr val="008AB9"/>
              </a:buClr>
              <a:buFont typeface="Wingdings" pitchFamily="2" charset="2"/>
              <a:buNone/>
            </a:pPr>
            <a:endParaRPr lang="en-US" sz="20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Alternative to tessellation based displacement mapping</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Looked into various approaches, most weren’t practical for production</a:t>
            </a:r>
          </a:p>
          <a:p>
            <a:pPr marL="444500" lvl="2" indent="-273050" eaLnBrk="1" hangingPunct="1">
              <a:spcBef>
                <a:spcPts val="200"/>
              </a:spcBef>
              <a:spcAft>
                <a:spcPts val="200"/>
              </a:spcAft>
              <a:buClr>
                <a:srgbClr val="008AB9"/>
              </a:buClr>
              <a:buFont typeface="Wingdings" pitchFamily="2" charset="2"/>
              <a:buChar char="§"/>
            </a:pPr>
            <a:r>
              <a:rPr lang="en-US" sz="1200" i="1" dirty="0" smtClean="0">
                <a:ea typeface="MS PGothic" pitchFamily="34" charset="-128"/>
              </a:rPr>
              <a:t>e.g. needed </a:t>
            </a:r>
            <a:r>
              <a:rPr lang="en-US" sz="1200" i="1" dirty="0" err="1" smtClean="0">
                <a:ea typeface="MS PGothic" pitchFamily="34" charset="-128"/>
              </a:rPr>
              <a:t>obj</a:t>
            </a:r>
            <a:r>
              <a:rPr lang="en-US" sz="1200" i="1" dirty="0" smtClean="0">
                <a:ea typeface="MS PGothic" pitchFamily="34" charset="-128"/>
              </a:rPr>
              <a:t> space normal maps, separate </a:t>
            </a:r>
            <a:r>
              <a:rPr lang="en-US" sz="1200" i="1" dirty="0" err="1" smtClean="0">
                <a:ea typeface="MS PGothic" pitchFamily="34" charset="-128"/>
              </a:rPr>
              <a:t>shader</a:t>
            </a:r>
            <a:r>
              <a:rPr lang="en-US" sz="1200" i="1" dirty="0" smtClean="0">
                <a:ea typeface="MS PGothic" pitchFamily="34" charset="-128"/>
              </a:rPr>
              <a:t> for fins and shells, very expensive ray prism intersection costs, etc</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Current implementation is based on principle of </a:t>
            </a:r>
            <a:r>
              <a:rPr lang="en-US" sz="2000" dirty="0" err="1" smtClean="0">
                <a:ea typeface="MS PGothic" pitchFamily="34" charset="-128"/>
              </a:rPr>
              <a:t>barycentric</a:t>
            </a:r>
            <a:r>
              <a:rPr lang="en-US" sz="2000" dirty="0" smtClean="0">
                <a:ea typeface="MS PGothic" pitchFamily="34" charset="-128"/>
              </a:rPr>
              <a:t> correspondence </a:t>
            </a:r>
            <a:r>
              <a:rPr lang="en-US" sz="1600" dirty="0" smtClean="0">
                <a:ea typeface="MS PGothic" pitchFamily="34" charset="-128"/>
              </a:rPr>
              <a:t>(JES07) </a:t>
            </a:r>
            <a:endParaRPr lang="en-US" sz="1600" i="1" dirty="0" smtClean="0">
              <a:ea typeface="MS PGothic" pitchFamily="34" charset="-128"/>
            </a:endParaRPr>
          </a:p>
          <a:p>
            <a:pPr marL="444500" lvl="2" indent="-273050" eaLnBrk="1" hangingPunct="1">
              <a:spcBef>
                <a:spcPts val="200"/>
              </a:spcBef>
              <a:spcAft>
                <a:spcPts val="200"/>
              </a:spcAft>
              <a:buClr>
                <a:srgbClr val="008AB9"/>
              </a:buClr>
              <a:buFont typeface="Wingdings" pitchFamily="2" charset="2"/>
              <a:buChar char="§"/>
            </a:pPr>
            <a:r>
              <a:rPr lang="en-US" sz="1200" i="1" dirty="0" smtClean="0">
                <a:ea typeface="MS PGothic" pitchFamily="34" charset="-128"/>
              </a:rPr>
              <a:t>Allows tracing ray in </a:t>
            </a:r>
            <a:r>
              <a:rPr lang="en-US" sz="1200" i="1" dirty="0" err="1" smtClean="0">
                <a:ea typeface="MS PGothic" pitchFamily="34" charset="-128"/>
              </a:rPr>
              <a:t>obj</a:t>
            </a:r>
            <a:r>
              <a:rPr lang="en-US" sz="1200" i="1" dirty="0" smtClean="0">
                <a:ea typeface="MS PGothic" pitchFamily="34" charset="-128"/>
              </a:rPr>
              <a:t> space and map it back into texture space</a:t>
            </a:r>
          </a:p>
          <a:p>
            <a:pPr marL="1143000" lvl="2" indent="-228600" eaLnBrk="1" hangingPunct="1">
              <a:spcBef>
                <a:spcPts val="200"/>
              </a:spcBef>
              <a:spcAft>
                <a:spcPts val="200"/>
              </a:spcAft>
              <a:buClr>
                <a:srgbClr val="008AB9"/>
              </a:buClr>
              <a:buFont typeface="Wingdings" pitchFamily="2" charset="2"/>
              <a:buChar char="§"/>
            </a:pPr>
            <a:endParaRPr lang="en-US" sz="1600" dirty="0" smtClean="0">
              <a:ea typeface="MS PGothic" pitchFamily="34" charset="-128"/>
            </a:endParaRPr>
          </a:p>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73050" lvl="1" indent="-273050" algn="l">
              <a:spcBef>
                <a:spcPts val="200"/>
              </a:spcBef>
              <a:spcAft>
                <a:spcPts val="200"/>
              </a:spcAft>
              <a:buClr>
                <a:srgbClr val="008AB9"/>
              </a:buClr>
              <a:buSzPct val="75000"/>
              <a:buFont typeface="Wingdings" pitchFamily="2" charset="2"/>
              <a:buChar char="§"/>
            </a:pPr>
            <a:r>
              <a:rPr kumimoji="0" lang="en-US" sz="1600" dirty="0" smtClean="0">
                <a:solidFill>
                  <a:srgbClr val="000000"/>
                </a:solidFill>
                <a:ea typeface="MS PGothic" pitchFamily="34" charset="-128"/>
                <a:cs typeface="ヒラギノ角ゴ Pro W3"/>
              </a:rPr>
              <a:t>Transform vertices and extrude – VS</a:t>
            </a:r>
          </a:p>
          <a:p>
            <a:pPr marL="730250" lvl="2" indent="-273050" algn="l">
              <a:spcBef>
                <a:spcPts val="200"/>
              </a:spcBef>
              <a:spcAft>
                <a:spcPts val="200"/>
              </a:spcAft>
              <a:buClr>
                <a:srgbClr val="008AB9"/>
              </a:buClr>
              <a:buSzPct val="75000"/>
              <a:buFont typeface="Wingdings" pitchFamily="2" charset="2"/>
              <a:buChar char="§"/>
            </a:pPr>
            <a:r>
              <a:rPr kumimoji="0" lang="pt-PT" sz="1600" dirty="0" smtClean="0">
                <a:solidFill>
                  <a:srgbClr val="000000"/>
                </a:solidFill>
                <a:ea typeface="MS PGothic" pitchFamily="34" charset="-128"/>
                <a:cs typeface="ヒラギノ角ゴ Pro W3"/>
              </a:rPr>
              <a:t>Output current</a:t>
            </a:r>
            <a:r>
              <a:rPr kumimoji="0" lang="pt-PT" sz="1600" baseline="0" dirty="0" smtClean="0">
                <a:solidFill>
                  <a:srgbClr val="000000"/>
                </a:solidFill>
                <a:ea typeface="MS PGothic" pitchFamily="34" charset="-128"/>
                <a:cs typeface="ヒラギノ角ゴ Pro W3"/>
              </a:rPr>
              <a:t> vertex + extruded version (position, view vector)</a:t>
            </a:r>
          </a:p>
          <a:p>
            <a:pPr marL="457200" lvl="2" indent="0" algn="l">
              <a:spcBef>
                <a:spcPts val="200"/>
              </a:spcBef>
              <a:spcAft>
                <a:spcPts val="200"/>
              </a:spcAft>
              <a:buClr>
                <a:srgbClr val="008AB9"/>
              </a:buClr>
              <a:buSzPct val="75000"/>
              <a:buFont typeface="Wingdings" pitchFamily="2" charset="2"/>
              <a:buNone/>
            </a:pPr>
            <a:endParaRPr kumimoji="0" lang="en-US" sz="1600" dirty="0" smtClean="0">
              <a:solidFill>
                <a:srgbClr val="000000"/>
              </a:solidFill>
              <a:ea typeface="MS PGothic" pitchFamily="34" charset="-128"/>
              <a:cs typeface="ヒラギノ角ゴ Pro W3"/>
            </a:endParaRPr>
          </a:p>
          <a:p>
            <a:pPr marL="273050" lvl="1" indent="-273050" algn="l">
              <a:spcBef>
                <a:spcPts val="200"/>
              </a:spcBef>
              <a:spcAft>
                <a:spcPts val="200"/>
              </a:spcAft>
              <a:buClr>
                <a:srgbClr val="008AB9"/>
              </a:buClr>
              <a:buSzPct val="75000"/>
              <a:buFont typeface="Wingdings" pitchFamily="2" charset="2"/>
              <a:buChar char="§"/>
            </a:pPr>
            <a:r>
              <a:rPr kumimoji="0" lang="en-US" sz="1600" dirty="0" smtClean="0">
                <a:solidFill>
                  <a:srgbClr val="000000"/>
                </a:solidFill>
                <a:ea typeface="MS PGothic" pitchFamily="34" charset="-128"/>
                <a:cs typeface="ヒラギノ角ゴ Pro W3"/>
              </a:rPr>
              <a:t>Generate prisms (do not split into tetrahedral) and setup clip planes - GS</a:t>
            </a:r>
            <a:endParaRPr kumimoji="0" lang="en-US" sz="1400" dirty="0" smtClean="0">
              <a:solidFill>
                <a:srgbClr val="000000"/>
              </a:solidFill>
              <a:ea typeface="MS PGothic" pitchFamily="34" charset="-128"/>
              <a:cs typeface="ヒラギノ角ゴ Pro W3"/>
            </a:endParaRPr>
          </a:p>
          <a:p>
            <a:pPr marL="1143000" lvl="2" indent="-228600" algn="l">
              <a:spcBef>
                <a:spcPts val="200"/>
              </a:spcBef>
              <a:spcAft>
                <a:spcPts val="200"/>
              </a:spcAft>
              <a:buClr>
                <a:srgbClr val="008AB9"/>
              </a:buClr>
              <a:buSzPct val="75000"/>
              <a:buFont typeface="Wingdings" pitchFamily="2" charset="2"/>
              <a:buChar char="§"/>
            </a:pPr>
            <a:r>
              <a:rPr kumimoji="0" lang="en-US" sz="1400" dirty="0" smtClean="0">
                <a:solidFill>
                  <a:srgbClr val="000000"/>
                </a:solidFill>
                <a:ea typeface="MS PGothic" pitchFamily="34" charset="-128"/>
                <a:cs typeface="ヒラギノ角ゴ Pro W3"/>
              </a:rPr>
              <a:t>Generally prism sides are bilinear patches, we approximate by a conservative plane</a:t>
            </a:r>
          </a:p>
          <a:p>
            <a:pPr marL="1143000" lvl="2" indent="-228600" algn="l">
              <a:spcBef>
                <a:spcPts val="200"/>
              </a:spcBef>
              <a:spcAft>
                <a:spcPts val="200"/>
              </a:spcAft>
              <a:buClr>
                <a:srgbClr val="008AB9"/>
              </a:buClr>
              <a:buSzPct val="75000"/>
              <a:buFont typeface="Wingdings" pitchFamily="2" charset="2"/>
              <a:buChar char="§"/>
            </a:pPr>
            <a:r>
              <a:rPr kumimoji="0" lang="en-US" sz="1400" dirty="0" smtClean="0">
                <a:solidFill>
                  <a:srgbClr val="000000"/>
                </a:solidFill>
                <a:ea typeface="MS PGothic" pitchFamily="34" charset="-128"/>
                <a:cs typeface="ヒラギノ角ゴ Pro W3"/>
              </a:rPr>
              <a:t>Note to IHVs: Emitting per-triangle constants would be nice!</a:t>
            </a:r>
          </a:p>
          <a:p>
            <a:pPr marL="1143000" lvl="2" indent="-228600" algn="l">
              <a:spcBef>
                <a:spcPts val="200"/>
              </a:spcBef>
              <a:spcAft>
                <a:spcPts val="200"/>
              </a:spcAft>
              <a:buClr>
                <a:srgbClr val="008AB9"/>
              </a:buClr>
              <a:buSzPct val="75000"/>
              <a:buFont typeface="Wingdings" pitchFamily="2" charset="2"/>
              <a:buChar char="§"/>
            </a:pPr>
            <a:endParaRPr kumimoji="0" lang="en-US" sz="1400" dirty="0" smtClean="0">
              <a:solidFill>
                <a:srgbClr val="000000"/>
              </a:solidFill>
              <a:ea typeface="MS PGothic" pitchFamily="34" charset="-128"/>
              <a:cs typeface="ヒラギノ角ゴ Pro W3"/>
            </a:endParaRPr>
          </a:p>
          <a:p>
            <a:pPr marL="273050" lvl="1" indent="-273050" algn="l">
              <a:spcBef>
                <a:spcPts val="200"/>
              </a:spcBef>
              <a:spcAft>
                <a:spcPts val="200"/>
              </a:spcAft>
              <a:buClr>
                <a:srgbClr val="008AB9"/>
              </a:buClr>
              <a:buSzPct val="75000"/>
              <a:buFont typeface="Wingdings" pitchFamily="2" charset="2"/>
              <a:buChar char="§"/>
            </a:pPr>
            <a:r>
              <a:rPr kumimoji="0" lang="en-US" sz="1600" dirty="0" smtClean="0">
                <a:solidFill>
                  <a:srgbClr val="000000"/>
                </a:solidFill>
                <a:ea typeface="MS PGothic" pitchFamily="34" charset="-128"/>
                <a:cs typeface="ヒラギノ角ゴ Pro W3"/>
              </a:rPr>
              <a:t>Ray marching - PS</a:t>
            </a:r>
            <a:endParaRPr kumimoji="0" lang="en-US" sz="1400" dirty="0" smtClean="0">
              <a:solidFill>
                <a:srgbClr val="000000"/>
              </a:solidFill>
              <a:ea typeface="MS PGothic" pitchFamily="34" charset="-128"/>
              <a:cs typeface="ヒラギノ角ゴ Pro W3"/>
            </a:endParaRPr>
          </a:p>
          <a:p>
            <a:pPr marL="1143000" lvl="2" indent="-228600" algn="l">
              <a:spcBef>
                <a:spcPts val="200"/>
              </a:spcBef>
              <a:spcAft>
                <a:spcPts val="200"/>
              </a:spcAft>
              <a:buClr>
                <a:srgbClr val="008AB9"/>
              </a:buClr>
              <a:buSzPct val="75000"/>
              <a:buFont typeface="Wingdings" pitchFamily="2" charset="2"/>
              <a:buChar char="§"/>
            </a:pPr>
            <a:r>
              <a:rPr kumimoji="0" lang="en-US" sz="1400" dirty="0" smtClean="0">
                <a:solidFill>
                  <a:srgbClr val="000000"/>
                </a:solidFill>
                <a:ea typeface="MS PGothic" pitchFamily="34" charset="-128"/>
                <a:cs typeface="ヒラギノ角ゴ Pro W3"/>
              </a:rPr>
              <a:t>Compute intersection of view ray with prism in WS, translate to texture space via </a:t>
            </a:r>
            <a:r>
              <a:rPr kumimoji="0" lang="en-US" sz="1400" dirty="0" err="1" smtClean="0">
                <a:solidFill>
                  <a:srgbClr val="000000"/>
                </a:solidFill>
                <a:ea typeface="MS PGothic" pitchFamily="34" charset="-128"/>
                <a:cs typeface="ヒラギノ角ゴ Pro W3"/>
              </a:rPr>
              <a:t>barycentric</a:t>
            </a:r>
            <a:r>
              <a:rPr kumimoji="0" lang="en-US" sz="1400" dirty="0" smtClean="0">
                <a:solidFill>
                  <a:srgbClr val="000000"/>
                </a:solidFill>
                <a:ea typeface="MS PGothic" pitchFamily="34" charset="-128"/>
                <a:cs typeface="ヒラギノ角ゴ Pro W3"/>
              </a:rPr>
              <a:t> correspondence</a:t>
            </a:r>
          </a:p>
          <a:p>
            <a:pPr marL="1143000" lvl="2" indent="-228600" algn="l">
              <a:spcBef>
                <a:spcPts val="200"/>
              </a:spcBef>
              <a:spcAft>
                <a:spcPts val="200"/>
              </a:spcAft>
              <a:buClr>
                <a:srgbClr val="008AB9"/>
              </a:buClr>
              <a:buSzPct val="75000"/>
              <a:buFont typeface="Wingdings" pitchFamily="2" charset="2"/>
              <a:buChar char="§"/>
            </a:pPr>
            <a:r>
              <a:rPr kumimoji="0" lang="en-US" sz="1400" dirty="0" smtClean="0">
                <a:solidFill>
                  <a:srgbClr val="000000"/>
                </a:solidFill>
                <a:ea typeface="MS PGothic" pitchFamily="34" charset="-128"/>
                <a:cs typeface="ヒラギノ角ゴ Pro W3"/>
              </a:rPr>
              <a:t>Use resulting texture </a:t>
            </a:r>
            <a:r>
              <a:rPr kumimoji="0" lang="en-US" sz="1400" dirty="0" err="1" smtClean="0">
                <a:solidFill>
                  <a:srgbClr val="000000"/>
                </a:solidFill>
                <a:ea typeface="MS PGothic" pitchFamily="34" charset="-128"/>
                <a:cs typeface="ヒラギノ角ゴ Pro W3"/>
              </a:rPr>
              <a:t>uv</a:t>
            </a:r>
            <a:r>
              <a:rPr kumimoji="0" lang="en-US" sz="1400" dirty="0" smtClean="0">
                <a:solidFill>
                  <a:srgbClr val="000000"/>
                </a:solidFill>
                <a:ea typeface="MS PGothic" pitchFamily="34" charset="-128"/>
                <a:cs typeface="ヒラギノ角ゴ Pro W3"/>
              </a:rPr>
              <a:t> and height for entry and exit to trace height field</a:t>
            </a:r>
          </a:p>
          <a:p>
            <a:pPr marL="1143000" lvl="2" indent="-228600" algn="l">
              <a:spcBef>
                <a:spcPts val="200"/>
              </a:spcBef>
              <a:spcAft>
                <a:spcPts val="200"/>
              </a:spcAft>
              <a:buClr>
                <a:srgbClr val="008AB9"/>
              </a:buClr>
              <a:buSzPct val="75000"/>
              <a:buFont typeface="Wingdings" pitchFamily="2" charset="2"/>
              <a:buChar char="§"/>
            </a:pPr>
            <a:r>
              <a:rPr kumimoji="0" lang="en-US" sz="1400" dirty="0" smtClean="0">
                <a:solidFill>
                  <a:srgbClr val="000000"/>
                </a:solidFill>
                <a:ea typeface="MS PGothic" pitchFamily="34" charset="-128"/>
                <a:cs typeface="ヒラギノ角ゴ Pro W3"/>
              </a:rPr>
              <a:t>Compute final </a:t>
            </a:r>
            <a:r>
              <a:rPr kumimoji="0" lang="en-US" sz="1400" dirty="0" err="1" smtClean="0">
                <a:solidFill>
                  <a:srgbClr val="000000"/>
                </a:solidFill>
                <a:ea typeface="MS PGothic" pitchFamily="34" charset="-128"/>
                <a:cs typeface="ヒラギノ角ゴ Pro W3"/>
              </a:rPr>
              <a:t>uv</a:t>
            </a:r>
            <a:r>
              <a:rPr kumimoji="0" lang="en-US" sz="1400" dirty="0" smtClean="0">
                <a:solidFill>
                  <a:srgbClr val="000000"/>
                </a:solidFill>
                <a:ea typeface="MS PGothic" pitchFamily="34" charset="-128"/>
                <a:cs typeface="ヒラギノ角ゴ Pro W3"/>
              </a:rPr>
              <a:t> and selectively discard pixel </a:t>
            </a:r>
            <a:r>
              <a:rPr kumimoji="0" lang="en-US" sz="1200" i="1" dirty="0" smtClean="0">
                <a:solidFill>
                  <a:srgbClr val="000000"/>
                </a:solidFill>
                <a:ea typeface="MS PGothic" pitchFamily="34" charset="-128"/>
                <a:cs typeface="ヒラギノ角ゴ Pro W3"/>
              </a:rPr>
              <a:t>(viewer below height map; view ray leaving prism before hitting terrain)</a:t>
            </a:r>
          </a:p>
          <a:p>
            <a:pPr marL="1143000" lvl="2" indent="-228600" algn="l">
              <a:spcBef>
                <a:spcPts val="200"/>
              </a:spcBef>
              <a:spcAft>
                <a:spcPts val="200"/>
              </a:spcAft>
              <a:buClr>
                <a:srgbClr val="008AB9"/>
              </a:buClr>
              <a:buSzPct val="75000"/>
              <a:buFont typeface="Wingdings" pitchFamily="2" charset="2"/>
              <a:buChar char="§"/>
            </a:pPr>
            <a:r>
              <a:rPr kumimoji="0" lang="en-US" sz="1400" dirty="0" smtClean="0">
                <a:solidFill>
                  <a:srgbClr val="000000"/>
                </a:solidFill>
                <a:ea typeface="MS PGothic" pitchFamily="34" charset="-128"/>
                <a:cs typeface="ヒラギノ角ゴ Pro W3"/>
              </a:rPr>
              <a:t>Lots of pressure on PS, yet GS is the bottleneck (prism gen)</a:t>
            </a:r>
          </a:p>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Currently don’t fix up depth buffer for correct intersections</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Do fix up depth in separate target though which is used for deferred passes </a:t>
            </a:r>
            <a:r>
              <a:rPr lang="en-US" sz="1600" i="1" dirty="0" smtClean="0">
                <a:ea typeface="MS PGothic" pitchFamily="34" charset="-128"/>
              </a:rPr>
              <a:t>(shadows, fog, deferred decals, screen space occlusion, etc)</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Uses same self shadow algorithm that also runs atop of OBM and POM</a:t>
            </a:r>
          </a:p>
          <a:p>
            <a:pPr marL="273050" lvl="1" indent="-273050" eaLnBrk="1" hangingPunct="1">
              <a:spcBef>
                <a:spcPts val="200"/>
              </a:spcBef>
              <a:spcAft>
                <a:spcPts val="200"/>
              </a:spcAft>
              <a:buClr>
                <a:srgbClr val="008AB9"/>
              </a:buClr>
              <a:buFont typeface="Wingdings" pitchFamily="2" charset="2"/>
              <a:buChar char="§"/>
            </a:pPr>
            <a:endParaRPr lang="pt-PT" sz="20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pt-PT" sz="2000" dirty="0" smtClean="0">
                <a:ea typeface="MS PGothic" pitchFamily="34" charset="-128"/>
              </a:rPr>
              <a:t>Next projects will make better usage of such tech </a:t>
            </a:r>
            <a:r>
              <a:rPr lang="pt-PT" sz="1800" dirty="0" smtClean="0">
                <a:ea typeface="MS PGothic" pitchFamily="34" charset="-128"/>
                <a:sym typeface="Wingdings" pitchFamily="2" charset="2"/>
              </a:rPr>
              <a:t></a:t>
            </a:r>
            <a:endParaRPr lang="en-US" sz="1600" dirty="0" smtClean="0">
              <a:ea typeface="MS PGothic" pitchFamily="34" charset="-128"/>
            </a:endParaRPr>
          </a:p>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pt-PT" sz="1600" dirty="0" smtClean="0">
                <a:ea typeface="ＭＳ Ｐゴシック" pitchFamily="-112" charset="-128"/>
              </a:rPr>
              <a:t>Initial</a:t>
            </a:r>
            <a:r>
              <a:rPr lang="pt-PT" sz="1600" baseline="0" dirty="0" smtClean="0">
                <a:ea typeface="ＭＳ Ｐゴシック" pitchFamily="-112" charset="-128"/>
              </a:rPr>
              <a:t> goals: </a:t>
            </a:r>
            <a:r>
              <a:rPr lang="pt-PT" sz="1600" dirty="0" smtClean="0">
                <a:ea typeface="ＭＳ Ｐゴシック" pitchFamily="-112" charset="-128"/>
              </a:rPr>
              <a:t>Everything moving on the screen: eg: grass, vegetation, cloth</a:t>
            </a:r>
          </a:p>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eaLnBrk="1" hangingPunct="1">
              <a:spcBef>
                <a:spcPts val="200"/>
              </a:spcBef>
              <a:spcAft>
                <a:spcPts val="200"/>
              </a:spcAft>
              <a:buClr>
                <a:schemeClr val="accent6"/>
              </a:buClr>
              <a:buFont typeface="Wingdings" pitchFamily="-112" charset="2"/>
              <a:buNone/>
              <a:defRPr/>
            </a:pPr>
            <a:r>
              <a:rPr lang="pt-PT" sz="2000" dirty="0" smtClean="0">
                <a:ea typeface="ＭＳ Ｐゴシック" pitchFamily="-112" charset="-128"/>
              </a:rPr>
              <a:t>This</a:t>
            </a:r>
            <a:r>
              <a:rPr lang="pt-PT" sz="2000" baseline="0" dirty="0" smtClean="0">
                <a:ea typeface="ＭＳ Ｐゴシック" pitchFamily="-112" charset="-128"/>
              </a:rPr>
              <a:t> was our final G-Buffer layout</a:t>
            </a:r>
          </a:p>
          <a:p>
            <a:pPr marL="0" lvl="1" indent="0" eaLnBrk="1" hangingPunct="1">
              <a:spcBef>
                <a:spcPts val="200"/>
              </a:spcBef>
              <a:spcAft>
                <a:spcPts val="200"/>
              </a:spcAft>
              <a:buClr>
                <a:schemeClr val="accent6"/>
              </a:buClr>
              <a:buFont typeface="Wingdings" pitchFamily="-112" charset="2"/>
              <a:buNone/>
              <a:defRPr/>
            </a:pPr>
            <a:endParaRPr lang="pt-PT" sz="20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2000" baseline="0" dirty="0" smtClean="0">
                <a:ea typeface="ＭＳ Ｐゴシック" pitchFamily="-112" charset="-128"/>
              </a:rPr>
              <a:t>Essentially 64bits mrt setup + 32 bits for zbuffer&amp;stencil</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Red simulated everyframe/ highest</a:t>
            </a:r>
            <a:r>
              <a:rPr lang="de-DE" baseline="0" dirty="0" smtClean="0"/>
              <a:t> detail. Green time sliced update/lower detail (no shadows and such)</a:t>
            </a:r>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050" marR="0" lvl="1" indent="-273050" algn="l" defTabSz="914400" rtl="0" eaLnBrk="1" fontAlgn="base" latinLnBrk="0" hangingPunct="1">
              <a:lnSpc>
                <a:spcPct val="100000"/>
              </a:lnSpc>
              <a:spcBef>
                <a:spcPts val="200"/>
              </a:spcBef>
              <a:spcAft>
                <a:spcPts val="200"/>
              </a:spcAft>
              <a:buClr>
                <a:srgbClr val="008AB9"/>
              </a:buClr>
              <a:buSzTx/>
              <a:buFont typeface="Wingdings" pitchFamily="2" charset="2"/>
              <a:buChar char="§"/>
              <a:tabLst/>
              <a:defRPr/>
            </a:pPr>
            <a:r>
              <a:rPr lang="pt-PT" sz="2000" b="1" dirty="0" smtClean="0">
                <a:ea typeface="MS PGothic" pitchFamily="34" charset="-128"/>
              </a:rPr>
              <a:t>MCD12</a:t>
            </a:r>
            <a:r>
              <a:rPr lang="pt-PT" sz="2000" dirty="0" smtClean="0">
                <a:ea typeface="MS PGothic" pitchFamily="34" charset="-128"/>
              </a:rPr>
              <a:t> – McDonald, J. “Don’t Throw it all Away”, 2012</a:t>
            </a:r>
          </a:p>
          <a:p>
            <a:pPr marL="273050" lvl="1" indent="-273050" eaLnBrk="1" hangingPunct="1">
              <a:spcBef>
                <a:spcPts val="200"/>
              </a:spcBef>
              <a:spcAft>
                <a:spcPts val="200"/>
              </a:spcAft>
              <a:buClr>
                <a:srgbClr val="008AB9"/>
              </a:buClr>
              <a:buFont typeface="Wingdings" pitchFamily="2" charset="2"/>
              <a:buNone/>
            </a:pPr>
            <a:endParaRPr lang="en-US" sz="20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Efficient buffer management</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Resulting meshes can vary in size per frame. Eg: player</a:t>
            </a:r>
            <a:r>
              <a:rPr lang="pt-PT" sz="1600" baseline="0" dirty="0" smtClean="0">
                <a:ea typeface="MS PGothic" pitchFamily="34" charset="-128"/>
              </a:rPr>
              <a:t> walking/looking diferent directions can result in more/less vegetation visible</a:t>
            </a:r>
            <a:endParaRPr lang="pt-PT" dirty="0" smtClean="0"/>
          </a:p>
          <a:p>
            <a:endParaRPr lang="pt-PT" dirty="0" smtClean="0"/>
          </a:p>
          <a:p>
            <a:pPr marL="273050" lvl="1" indent="-273050" eaLnBrk="1" hangingPunct="1">
              <a:spcBef>
                <a:spcPts val="200"/>
              </a:spcBef>
              <a:spcAft>
                <a:spcPts val="200"/>
              </a:spcAft>
              <a:buClr>
                <a:srgbClr val="008AB9"/>
              </a:buClr>
              <a:buFont typeface="Wingdings" pitchFamily="2" charset="2"/>
              <a:buChar char="§"/>
            </a:pPr>
            <a:r>
              <a:rPr lang="pt-PT" sz="2000" dirty="0" smtClean="0">
                <a:ea typeface="MS PGothic" pitchFamily="34" charset="-128"/>
              </a:rPr>
              <a:t>Large pools for dynamic IB/VB</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Each maintains two free lists (usable and pending)</a:t>
            </a:r>
            <a:endParaRPr lang="en-US" sz="1600" dirty="0" smtClean="0">
              <a:ea typeface="MS PGothic" pitchFamily="34" charset="-128"/>
            </a:endParaRPr>
          </a:p>
          <a:p>
            <a:pPr marL="444500" marR="0" lvl="2" indent="-273050" algn="l" defTabSz="914400" rtl="0" eaLnBrk="1" fontAlgn="base" latinLnBrk="0" hangingPunct="1">
              <a:lnSpc>
                <a:spcPct val="100000"/>
              </a:lnSpc>
              <a:spcBef>
                <a:spcPts val="200"/>
              </a:spcBef>
              <a:spcAft>
                <a:spcPts val="200"/>
              </a:spcAft>
              <a:buClr>
                <a:srgbClr val="008AB9"/>
              </a:buClr>
              <a:buSzTx/>
              <a:buFont typeface="Wingdings" pitchFamily="2" charset="2"/>
              <a:buChar char="§"/>
              <a:tabLst/>
              <a:defRPr/>
            </a:pPr>
            <a:r>
              <a:rPr lang="pt-PT" sz="1600" dirty="0" smtClean="0">
                <a:ea typeface="MS PGothic" pitchFamily="34" charset="-128"/>
              </a:rPr>
              <a:t>Each item in pending list is moved to main free list as soon as GPU query guarantees GPU done with pool * (</a:t>
            </a:r>
            <a:r>
              <a:rPr lang="pt-PT" sz="1600" dirty="0" smtClean="0"/>
              <a:t>done with rendering</a:t>
            </a:r>
            <a:r>
              <a:rPr lang="de-DE" sz="1600" dirty="0" smtClean="0"/>
              <a:t>)</a:t>
            </a:r>
            <a:endParaRPr lang="pt-PT" sz="1600" dirty="0" smtClean="0">
              <a:ea typeface="MS PGothic" pitchFamily="34" charset="-128"/>
            </a:endParaRPr>
          </a:p>
          <a:p>
            <a:endParaRPr lang="pt-PT" dirty="0" smtClean="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Efficient scheduling:</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Patch instances are divided into small groups</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Sim job kicked off for each group in main thread</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DP in render thread has blocking wait for sim job (gives full frame of time)</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Job considered low-priority (= higher priority jobs run before it in work queue)</a:t>
            </a:r>
          </a:p>
          <a:p>
            <a:endParaRPr lang="pt-PT" dirty="0" smtClean="0"/>
          </a:p>
          <a:p>
            <a:r>
              <a:rPr lang="pt-PT" dirty="0" smtClean="0"/>
              <a:t>*No copies at all, store</a:t>
            </a:r>
            <a:r>
              <a:rPr lang="pt-PT" baseline="0" dirty="0" smtClean="0"/>
              <a:t> directly</a:t>
            </a:r>
          </a:p>
          <a:p>
            <a:endParaRPr lang="pt-PT" baseline="0" dirty="0" smtClean="0"/>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Important:</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Avoid </a:t>
            </a:r>
            <a:r>
              <a:rPr lang="en-US" sz="1600" dirty="0" smtClean="0">
                <a:ea typeface="MS PGothic" pitchFamily="34" charset="-128"/>
              </a:rPr>
              <a:t>unnecessary copies, skin directly to final destination</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Reduce throughput and memory requirements (used half &amp; fixed point precision everywhere)*</a:t>
            </a:r>
            <a:r>
              <a:rPr lang="en-US" sz="1600" baseline="0" dirty="0" smtClean="0">
                <a:ea typeface="MS PGothic" pitchFamily="34" charset="-128"/>
              </a:rPr>
              <a:t> </a:t>
            </a:r>
            <a:r>
              <a:rPr lang="pt-PT" baseline="0" dirty="0" smtClean="0"/>
              <a:t>e.g.: velocity for sim</a:t>
            </a:r>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eaLnBrk="1" hangingPunct="1">
              <a:spcBef>
                <a:spcPts val="200"/>
              </a:spcBef>
              <a:spcAft>
                <a:spcPts val="200"/>
              </a:spcAft>
              <a:buClr>
                <a:schemeClr val="accent6"/>
              </a:buClr>
              <a:buFont typeface="Wingdings" pitchFamily="-112" charset="2"/>
              <a:buNone/>
              <a:defRPr/>
            </a:pPr>
            <a:r>
              <a:rPr lang="pt-PT" sz="1300" dirty="0" smtClean="0">
                <a:ea typeface="ＭＳ Ｐゴシック" pitchFamily="-112" charset="-128"/>
              </a:rPr>
              <a:t>Let’s break it down</a:t>
            </a:r>
            <a:r>
              <a:rPr lang="pt-PT" sz="1300" baseline="0" dirty="0" smtClean="0">
                <a:ea typeface="ＭＳ Ｐゴシック" pitchFamily="-112" charset="-128"/>
              </a:rPr>
              <a:t> into bits for easier visualization.</a:t>
            </a:r>
          </a:p>
          <a:p>
            <a:pPr marL="0" lvl="1" indent="0" eaLnBrk="1" hangingPunct="1">
              <a:spcBef>
                <a:spcPts val="200"/>
              </a:spcBef>
              <a:spcAft>
                <a:spcPts val="200"/>
              </a:spcAft>
              <a:buClr>
                <a:schemeClr val="accent6"/>
              </a:buClr>
              <a:buFont typeface="Wingdings" pitchFamily="-112" charset="2"/>
              <a:buNone/>
              <a:defRPr/>
            </a:pPr>
            <a:endParaRPr lang="pt-PT" sz="13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1300" baseline="0" dirty="0" smtClean="0">
                <a:ea typeface="ＭＳ Ｐゴシック" pitchFamily="-112" charset="-128"/>
              </a:rPr>
              <a:t>We start with our final target image, essentially everything is done (shadows, shading, tone mapping, etc)</a:t>
            </a:r>
            <a:endParaRPr lang="pt-PT" sz="1300" dirty="0" smtClean="0">
              <a:ea typeface="ＭＳ Ｐゴシック" pitchFamily="-112" charset="-128"/>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050" lvl="1" indent="-273050" eaLnBrk="1" hangingPunct="1">
              <a:spcBef>
                <a:spcPts val="200"/>
              </a:spcBef>
              <a:spcAft>
                <a:spcPts val="200"/>
              </a:spcAft>
              <a:buClr>
                <a:srgbClr val="008AB9"/>
              </a:buClr>
              <a:buFont typeface="Wingdings" pitchFamily="2" charset="2"/>
              <a:buChar char="§"/>
            </a:pPr>
            <a:endParaRPr lang="pt-PT" sz="20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endParaRPr lang="pt-PT" sz="20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pt-PT" sz="2000" dirty="0" smtClean="0">
                <a:ea typeface="MS PGothic" pitchFamily="34" charset="-128"/>
              </a:rPr>
              <a:t>Alpha tested geometry. Literaly everywhere</a:t>
            </a:r>
            <a:endParaRPr lang="en-US" sz="2000" dirty="0" smtClean="0">
              <a:ea typeface="MS PGothic" pitchFamily="34" charset="-128"/>
            </a:endParaRP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Worst case scenario for RSX due to fairly poor z-cull. Xbox 360 outperformed PS3 here 2x. </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Also troublesome for MSAA</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Prototyped alternatives (e.g geometry based) but art hated them </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End solution: keep it simple</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G-Buffer stage minimalistic</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Consoles: Mostly outputting vertex data</a:t>
            </a:r>
            <a:endParaRPr lang="pt-PT" sz="16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Surface coverage minimize</a:t>
            </a:r>
          </a:p>
          <a:p>
            <a:pPr marL="444500" lvl="2" indent="-273050" eaLnBrk="1" hangingPunct="1">
              <a:spcBef>
                <a:spcPts val="200"/>
              </a:spcBef>
              <a:spcAft>
                <a:spcPts val="200"/>
              </a:spcAft>
              <a:buClr>
                <a:srgbClr val="008AB9"/>
              </a:buClr>
              <a:buFont typeface="Wingdings" pitchFamily="2" charset="2"/>
              <a:buChar char="§"/>
            </a:pPr>
            <a:endParaRPr lang="pt-PT" sz="1600" dirty="0" smtClean="0">
              <a:ea typeface="MS PGothic" pitchFamily="34" charset="-128"/>
            </a:endParaRPr>
          </a:p>
          <a:p>
            <a:endParaRPr lang="pt-PT" sz="1200" dirty="0" smtClean="0">
              <a:ea typeface="MS PGothic" pitchFamily="34" charset="-128"/>
            </a:endParaRPr>
          </a:p>
          <a:p>
            <a:r>
              <a:rPr lang="pt-PT" sz="1200" dirty="0" smtClean="0">
                <a:ea typeface="MS PGothic" pitchFamily="34" charset="-128"/>
              </a:rPr>
              <a:t>1 cycle fragment program on rsx + extra cycle due to clip requirement</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Just</a:t>
            </a:r>
            <a:r>
              <a:rPr lang="pt-PT" baseline="0" dirty="0" smtClean="0"/>
              <a:t> gave a combo of options; let gamers pick their favorite</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*alpha tested geometry included</a:t>
            </a:r>
          </a:p>
          <a:p>
            <a:r>
              <a:rPr lang="pt-PT" dirty="0" smtClean="0"/>
              <a:t>*custom</a:t>
            </a:r>
            <a:r>
              <a:rPr lang="pt-PT" baseline="0" dirty="0" smtClean="0"/>
              <a:t> coverage mask allows for nifty tricks: e.g. Selective alpha test Super-Sampling, custom ATOC, fancier lod dissolves</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*If </a:t>
            </a:r>
            <a:r>
              <a:rPr lang="pt-PT" baseline="0" dirty="0" smtClean="0"/>
              <a:t>nothing else works due to already crazy stencil usage – you’ll have to use the poor man version via clip</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Custom</a:t>
            </a:r>
            <a:r>
              <a:rPr lang="pt-PT" baseline="0" dirty="0" smtClean="0"/>
              <a:t> Per-Sample Mask rejecting similar samples, via depth/normal threshold</a:t>
            </a:r>
          </a:p>
          <a:p>
            <a:r>
              <a:rPr lang="pt-PT" dirty="0" smtClean="0"/>
              <a:t>One adittional</a:t>
            </a:r>
            <a:r>
              <a:rPr lang="pt-PT" baseline="0" dirty="0" smtClean="0"/>
              <a:t> </a:t>
            </a:r>
            <a:r>
              <a:rPr lang="pt-PT" dirty="0" smtClean="0"/>
              <a:t>little trick we also do: tag entire quad instead of just pixel,</a:t>
            </a:r>
            <a:r>
              <a:rPr lang="pt-PT" baseline="0" dirty="0" smtClean="0"/>
              <a:t> from our profiling helps stencil culling</a:t>
            </a:r>
            <a:r>
              <a:rPr lang="pt-PT" dirty="0" smtClean="0"/>
              <a:t> efficiency (</a:t>
            </a:r>
            <a:r>
              <a:rPr lang="pt-PT" baseline="0" dirty="0" smtClean="0"/>
              <a:t>due to better spatial coeherency =&gt; entire quad rejected/accepted) </a:t>
            </a:r>
            <a:r>
              <a:rPr lang="pt-PT" dirty="0" smtClean="0"/>
              <a:t>– in average about 1ms save</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(Tip from Thibieroz) EvaluateAttributeAtSample vs DDX/DDY – DDX/Y</a:t>
            </a:r>
            <a:r>
              <a:rPr lang="pt-PT" baseline="0" dirty="0" smtClean="0"/>
              <a:t> are TEX intructions, using EvaluateAttribute will likely perform better</a:t>
            </a:r>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eaLnBrk="1" hangingPunct="1">
              <a:spcBef>
                <a:spcPts val="200"/>
              </a:spcBef>
              <a:spcAft>
                <a:spcPts val="200"/>
              </a:spcAft>
              <a:buClr>
                <a:schemeClr val="accent6"/>
              </a:buClr>
              <a:buFont typeface="Wingdings" pitchFamily="-112" charset="2"/>
              <a:buNone/>
              <a:defRPr/>
            </a:pPr>
            <a:r>
              <a:rPr lang="pt-PT" sz="1300" dirty="0" smtClean="0">
                <a:ea typeface="ＭＳ Ｐゴシック" pitchFamily="-112" charset="-128"/>
              </a:rPr>
              <a:t>Depth</a:t>
            </a:r>
            <a:r>
              <a:rPr lang="pt-PT" sz="1300" baseline="0" dirty="0" smtClean="0">
                <a:ea typeface="ＭＳ Ｐゴシック" pitchFamily="-112" charset="-128"/>
              </a:rPr>
              <a:t> &amp; Stencil</a:t>
            </a:r>
          </a:p>
          <a:p>
            <a:pPr marL="0" lvl="1" indent="0" eaLnBrk="1" hangingPunct="1">
              <a:spcBef>
                <a:spcPts val="200"/>
              </a:spcBef>
              <a:spcAft>
                <a:spcPts val="200"/>
              </a:spcAft>
              <a:buClr>
                <a:schemeClr val="accent6"/>
              </a:buClr>
              <a:buFont typeface="Wingdings" pitchFamily="-112" charset="2"/>
              <a:buNone/>
              <a:defRPr/>
            </a:pPr>
            <a:endParaRPr lang="pt-PT" sz="13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1300" baseline="0" dirty="0" smtClean="0">
                <a:ea typeface="ＭＳ Ｐゴシック" pitchFamily="-112" charset="-128"/>
              </a:rPr>
              <a:t>The usual</a:t>
            </a:r>
          </a:p>
          <a:p>
            <a:pPr marL="0" lvl="1" indent="0" eaLnBrk="1" hangingPunct="1">
              <a:spcBef>
                <a:spcPts val="200"/>
              </a:spcBef>
              <a:spcAft>
                <a:spcPts val="200"/>
              </a:spcAft>
              <a:buClr>
                <a:schemeClr val="accent6"/>
              </a:buClr>
              <a:buFont typeface="Wingdings" pitchFamily="-112" charset="2"/>
              <a:buNone/>
              <a:defRPr/>
            </a:pPr>
            <a:endParaRPr lang="pt-PT" sz="13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1300" baseline="0" dirty="0" smtClean="0">
                <a:ea typeface="ＭＳ Ｐゴシック" pitchFamily="-112" charset="-128"/>
              </a:rPr>
              <a:t>Only thing is for stencil we do some magic</a:t>
            </a:r>
          </a:p>
          <a:p>
            <a:pPr marL="0" lvl="1" indent="0" eaLnBrk="1" hangingPunct="1">
              <a:spcBef>
                <a:spcPts val="200"/>
              </a:spcBef>
              <a:spcAft>
                <a:spcPts val="200"/>
              </a:spcAft>
              <a:buClr>
                <a:schemeClr val="accent6"/>
              </a:buClr>
              <a:buFont typeface="Wingdings" pitchFamily="-112" charset="2"/>
              <a:buNone/>
              <a:defRPr/>
            </a:pPr>
            <a:endParaRPr lang="pt-PT" sz="13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1300" baseline="0" dirty="0" smtClean="0">
                <a:ea typeface="ＭＳ Ｐゴシック" pitchFamily="-112" charset="-128"/>
              </a:rPr>
              <a:t>1 bit is reserved to tag dynamic geometry (for masking out deferred decals – a real fix for deferred decals is tricky/expensive)</a:t>
            </a:r>
          </a:p>
          <a:p>
            <a:pPr marL="0" lvl="1" indent="0" eaLnBrk="1" hangingPunct="1">
              <a:spcBef>
                <a:spcPts val="200"/>
              </a:spcBef>
              <a:spcAft>
                <a:spcPts val="200"/>
              </a:spcAft>
              <a:buClr>
                <a:schemeClr val="accent6"/>
              </a:buClr>
              <a:buFont typeface="Wingdings" pitchFamily="-112" charset="2"/>
              <a:buNone/>
              <a:defRPr/>
            </a:pPr>
            <a:endParaRPr lang="pt-PT" sz="13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1300" baseline="0" dirty="0" smtClean="0">
                <a:ea typeface="ＭＳ Ｐゴシック" pitchFamily="-112" charset="-128"/>
              </a:rPr>
              <a:t>7 bits for tagging ambient areas, so that art can specify diferent ambient for some geometry (while avoiding leaking. We have couple diferent techniques for art convenience)</a:t>
            </a:r>
          </a:p>
          <a:p>
            <a:pPr marL="0" lvl="1" indent="0" eaLnBrk="1" hangingPunct="1">
              <a:spcBef>
                <a:spcPts val="200"/>
              </a:spcBef>
              <a:spcAft>
                <a:spcPts val="200"/>
              </a:spcAft>
              <a:buClr>
                <a:schemeClr val="accent6"/>
              </a:buClr>
              <a:buFont typeface="Wingdings" pitchFamily="-112" charset="2"/>
              <a:buNone/>
              <a:defRPr/>
            </a:pPr>
            <a:endParaRPr lang="pt-PT" sz="13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endParaRPr lang="pt-PT" sz="1300" baseline="0" dirty="0" smtClean="0">
              <a:ea typeface="ＭＳ Ｐゴシック" pitchFamily="-112" charset="-128"/>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Motion blur and Depth of Field</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Both done at pixel frequency</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Composited into MSAA buffer after</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Motion blur and Depth of Field</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Both done at pixel frequency</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Composited into MSAA buffer after</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60</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61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eaLnBrk="1" hangingPunct="1">
              <a:spcBef>
                <a:spcPts val="200"/>
              </a:spcBef>
              <a:spcAft>
                <a:spcPts val="200"/>
              </a:spcAft>
              <a:buClr>
                <a:schemeClr val="accent6"/>
              </a:buClr>
              <a:buFont typeface="Wingdings" pitchFamily="-112" charset="2"/>
              <a:buNone/>
              <a:defRPr/>
            </a:pPr>
            <a:r>
              <a:rPr lang="pt-PT" sz="1300" dirty="0" smtClean="0">
                <a:ea typeface="ＭＳ Ｐゴシック" pitchFamily="-112" charset="-128"/>
              </a:rPr>
              <a:t>2 channels for world space normals storage</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050" lvl="1" indent="-273050" eaLnBrk="1" hangingPunct="1">
              <a:spcBef>
                <a:spcPts val="200"/>
              </a:spcBef>
              <a:spcAft>
                <a:spcPts val="200"/>
              </a:spcAft>
              <a:buClr>
                <a:schemeClr val="accent6"/>
              </a:buClr>
              <a:buFont typeface="Wingdings" pitchFamily="-112" charset="2"/>
              <a:buChar char="§"/>
              <a:defRPr/>
            </a:pPr>
            <a:endParaRPr lang="pt-PT" sz="1300" dirty="0" smtClean="0">
              <a:ea typeface="ＭＳ Ｐゴシック" pitchFamily="-112" charset="-128"/>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050" lvl="1" indent="-273050" eaLnBrk="1" hangingPunct="1">
              <a:spcBef>
                <a:spcPts val="200"/>
              </a:spcBef>
              <a:spcAft>
                <a:spcPts val="200"/>
              </a:spcAft>
              <a:buClr>
                <a:schemeClr val="accent6"/>
              </a:buClr>
              <a:buFont typeface="Wingdings" pitchFamily="-112" charset="2"/>
              <a:buChar char="§"/>
              <a:defRPr/>
            </a:pPr>
            <a:endParaRPr lang="pt-PT" sz="1300" dirty="0" smtClean="0">
              <a:ea typeface="ＭＳ Ｐゴシック" pitchFamily="-112" charset="-128"/>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eaLnBrk="1" hangingPunct="1">
              <a:spcBef>
                <a:spcPts val="200"/>
              </a:spcBef>
              <a:spcAft>
                <a:spcPts val="200"/>
              </a:spcAft>
              <a:buClr>
                <a:schemeClr val="accent6"/>
              </a:buClr>
              <a:buFont typeface="Wingdings" pitchFamily="-112" charset="2"/>
              <a:buNone/>
              <a:defRPr/>
            </a:pPr>
            <a:r>
              <a:rPr lang="pt-PT" sz="1300" dirty="0" smtClean="0">
                <a:ea typeface="ＭＳ Ｐゴシック" pitchFamily="-112" charset="-128"/>
              </a:rPr>
              <a:t>For the second</a:t>
            </a:r>
            <a:r>
              <a:rPr lang="pt-PT" sz="1300" baseline="0" dirty="0" smtClean="0">
                <a:ea typeface="ＭＳ Ｐゴシック" pitchFamily="-112" charset="-128"/>
              </a:rPr>
              <a:t> target, we have additional material properties</a:t>
            </a:r>
          </a:p>
          <a:p>
            <a:pPr marL="0" lvl="1" indent="0" eaLnBrk="1" hangingPunct="1">
              <a:spcBef>
                <a:spcPts val="200"/>
              </a:spcBef>
              <a:spcAft>
                <a:spcPts val="200"/>
              </a:spcAft>
              <a:buClr>
                <a:schemeClr val="accent6"/>
              </a:buClr>
              <a:buFont typeface="Wingdings" pitchFamily="-112" charset="2"/>
              <a:buNone/>
              <a:defRPr/>
            </a:pPr>
            <a:endParaRPr lang="pt-PT" sz="1300" baseline="0" dirty="0" smtClean="0">
              <a:ea typeface="ＭＳ Ｐゴシック" pitchFamily="-112" charset="-128"/>
            </a:endParaRPr>
          </a:p>
          <a:p>
            <a:pPr marL="0" lvl="1" indent="0" eaLnBrk="1" hangingPunct="1">
              <a:spcBef>
                <a:spcPts val="200"/>
              </a:spcBef>
              <a:spcAft>
                <a:spcPts val="200"/>
              </a:spcAft>
              <a:buClr>
                <a:schemeClr val="accent6"/>
              </a:buClr>
              <a:buFont typeface="Wingdings" pitchFamily="-112" charset="2"/>
              <a:buNone/>
              <a:defRPr/>
            </a:pPr>
            <a:r>
              <a:rPr lang="pt-PT" sz="1300" baseline="0" dirty="0" smtClean="0">
                <a:ea typeface="ＭＳ Ｐゴシック" pitchFamily="-112" charset="-128"/>
              </a:rPr>
              <a:t>On red channel, albedo luminance is stored</a:t>
            </a:r>
            <a:endParaRPr lang="pt-PT" sz="1300" dirty="0" smtClean="0">
              <a:ea typeface="ＭＳ Ｐゴシック" pitchFamily="-112" charset="-128"/>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descr="GDC13_PPT_Title.jp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41291" cy="5143500"/>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666750"/>
            <a:ext cx="8077200" cy="781050"/>
          </a:xfrm>
          <a:prstGeom prst="rect">
            <a:avLst/>
          </a:prstGeom>
        </p:spPr>
        <p:txBody>
          <a:bodyPr/>
          <a:lstStyle>
            <a:lvl1pPr>
              <a:defRPr>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533400" y="1504950"/>
            <a:ext cx="8077200" cy="2743200"/>
          </a:xfrm>
          <a:prstGeom prst="rect">
            <a:avLst/>
          </a:prstGeom>
        </p:spPr>
        <p:txBody>
          <a:bodyPr/>
          <a:lstStyle>
            <a:lvl1pPr indent="-27432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DC13_PPT_Content.jp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0" y="0"/>
            <a:ext cx="9141291" cy="5143500"/>
          </a:xfrm>
          <a:prstGeom prst="rect">
            <a:avLst/>
          </a:prstGeom>
        </p:spPr>
      </p:pic>
    </p:spTree>
  </p:cSld>
  <p:clrMap bg1="dk2" tx1="lt1" bg2="dk1" tx2="lt2" accent1="accent1" accent2="accent2" accent3="accent3" accent4="accent4" accent5="accent5" accent6="accent6" hlink="hlink" folHlink="folHlink"/>
  <p:sldLayoutIdLst>
    <p:sldLayoutId id="2147483671" r:id="rId1"/>
    <p:sldLayoutId id="2147483672" r:id="rId2"/>
    <p:sldLayoutId id="2147483673" r:id="rId3"/>
  </p:sldLayoutIdLst>
  <p:transition/>
  <p:txStyles>
    <p:titleStyle>
      <a:lvl1pPr algn="l" rtl="0" eaLnBrk="0" fontAlgn="base" hangingPunct="0">
        <a:spcBef>
          <a:spcPct val="0"/>
        </a:spcBef>
        <a:spcAft>
          <a:spcPct val="0"/>
        </a:spcAft>
        <a:defRPr sz="3600">
          <a:solidFill>
            <a:srgbClr val="000000"/>
          </a:solidFill>
          <a:latin typeface="+mj-lt"/>
          <a:ea typeface="ヒラギノ角ゴ Pro W3" pitchFamily="80" charset="-128"/>
          <a:cs typeface="ヒラギノ角ゴ Pro W3" pitchFamily="80" charset="-128"/>
        </a:defRPr>
      </a:lvl1pPr>
      <a:lvl2pPr algn="l" rtl="0" eaLnBrk="0" fontAlgn="base" hangingPunct="0">
        <a:spcBef>
          <a:spcPct val="0"/>
        </a:spcBef>
        <a:spcAft>
          <a:spcPct val="0"/>
        </a:spcAft>
        <a:defRPr sz="4000">
          <a:solidFill>
            <a:srgbClr val="000000"/>
          </a:solidFill>
          <a:latin typeface="Verdana" pitchFamily="45" charset="0"/>
          <a:ea typeface="ヒラギノ角ゴ Pro W3" pitchFamily="80" charset="-128"/>
          <a:cs typeface="ヒラギノ角ゴ Pro W3" pitchFamily="80" charset="-128"/>
        </a:defRPr>
      </a:lvl2pPr>
      <a:lvl3pPr algn="l" rtl="0" eaLnBrk="0" fontAlgn="base" hangingPunct="0">
        <a:spcBef>
          <a:spcPct val="0"/>
        </a:spcBef>
        <a:spcAft>
          <a:spcPct val="0"/>
        </a:spcAft>
        <a:defRPr sz="4000">
          <a:solidFill>
            <a:srgbClr val="000000"/>
          </a:solidFill>
          <a:latin typeface="Verdana" pitchFamily="45" charset="0"/>
          <a:ea typeface="ヒラギノ角ゴ Pro W3" pitchFamily="80" charset="-128"/>
          <a:cs typeface="ヒラギノ角ゴ Pro W3" pitchFamily="80" charset="-128"/>
        </a:defRPr>
      </a:lvl3pPr>
      <a:lvl4pPr algn="l" rtl="0" eaLnBrk="0" fontAlgn="base" hangingPunct="0">
        <a:spcBef>
          <a:spcPct val="0"/>
        </a:spcBef>
        <a:spcAft>
          <a:spcPct val="0"/>
        </a:spcAft>
        <a:defRPr sz="4000">
          <a:solidFill>
            <a:srgbClr val="000000"/>
          </a:solidFill>
          <a:latin typeface="Verdana" pitchFamily="45" charset="0"/>
          <a:ea typeface="ヒラギノ角ゴ Pro W3" pitchFamily="80" charset="-128"/>
          <a:cs typeface="ヒラギノ角ゴ Pro W3" pitchFamily="80" charset="-128"/>
        </a:defRPr>
      </a:lvl4pPr>
      <a:lvl5pPr algn="l" rtl="0" eaLnBrk="0" fontAlgn="base" hangingPunct="0">
        <a:spcBef>
          <a:spcPct val="0"/>
        </a:spcBef>
        <a:spcAft>
          <a:spcPct val="0"/>
        </a:spcAft>
        <a:defRPr sz="4000">
          <a:solidFill>
            <a:srgbClr val="000000"/>
          </a:solidFill>
          <a:latin typeface="Verdana" pitchFamily="45" charset="0"/>
          <a:ea typeface="ヒラギノ角ゴ Pro W3" pitchFamily="80" charset="-128"/>
          <a:cs typeface="ヒラギノ角ゴ Pro W3" pitchFamily="80" charset="-128"/>
        </a:defRPr>
      </a:lvl5pPr>
      <a:lvl6pPr marL="457200" algn="l" rtl="0" fontAlgn="base">
        <a:spcBef>
          <a:spcPct val="0"/>
        </a:spcBef>
        <a:spcAft>
          <a:spcPct val="0"/>
        </a:spcAft>
        <a:defRPr sz="4000">
          <a:solidFill>
            <a:srgbClr val="000000"/>
          </a:solidFill>
          <a:latin typeface="Verdana" pitchFamily="45" charset="0"/>
        </a:defRPr>
      </a:lvl6pPr>
      <a:lvl7pPr marL="914400" algn="l" rtl="0" fontAlgn="base">
        <a:spcBef>
          <a:spcPct val="0"/>
        </a:spcBef>
        <a:spcAft>
          <a:spcPct val="0"/>
        </a:spcAft>
        <a:defRPr sz="4000">
          <a:solidFill>
            <a:srgbClr val="000000"/>
          </a:solidFill>
          <a:latin typeface="Verdana" pitchFamily="45" charset="0"/>
        </a:defRPr>
      </a:lvl7pPr>
      <a:lvl8pPr marL="1371600" algn="l" rtl="0" fontAlgn="base">
        <a:spcBef>
          <a:spcPct val="0"/>
        </a:spcBef>
        <a:spcAft>
          <a:spcPct val="0"/>
        </a:spcAft>
        <a:defRPr sz="4000">
          <a:solidFill>
            <a:srgbClr val="000000"/>
          </a:solidFill>
          <a:latin typeface="Verdana" pitchFamily="45" charset="0"/>
        </a:defRPr>
      </a:lvl8pPr>
      <a:lvl9pPr marL="1828800" algn="l" rtl="0" fontAlgn="base">
        <a:spcBef>
          <a:spcPct val="0"/>
        </a:spcBef>
        <a:spcAft>
          <a:spcPct val="0"/>
        </a:spcAft>
        <a:defRPr sz="4000">
          <a:solidFill>
            <a:srgbClr val="000000"/>
          </a:solidFill>
          <a:latin typeface="Verdana" pitchFamily="45" charset="0"/>
        </a:defRPr>
      </a:lvl9pPr>
    </p:titleStyle>
    <p:bodyStyle>
      <a:lvl1pPr marL="0" indent="0" algn="l" rtl="0" eaLnBrk="0" fontAlgn="base" hangingPunct="0">
        <a:spcBef>
          <a:spcPct val="20000"/>
        </a:spcBef>
        <a:spcAft>
          <a:spcPct val="0"/>
        </a:spcAft>
        <a:buClr>
          <a:srgbClr val="000000"/>
        </a:buClr>
        <a:buSzPct val="75000"/>
        <a:buFont typeface="Verdana" pitchFamily="34" charset="0"/>
        <a:buChar char="●"/>
        <a:defRPr sz="2800">
          <a:solidFill>
            <a:srgbClr val="000000"/>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rgbClr val="000000"/>
        </a:buClr>
        <a:buSzPct val="75000"/>
        <a:buFont typeface="Verdana" pitchFamily="34" charset="0"/>
        <a:buChar char="●"/>
        <a:defRPr sz="2400">
          <a:solidFill>
            <a:srgbClr val="000000"/>
          </a:solidFill>
          <a:latin typeface="+mn-lt"/>
          <a:ea typeface="ヒラギノ角ゴ Pro W3" pitchFamily="45" charset="-128"/>
        </a:defRPr>
      </a:lvl2pPr>
      <a:lvl3pPr marL="914400" indent="0" algn="l" rtl="0" eaLnBrk="0" fontAlgn="base" hangingPunct="0">
        <a:spcBef>
          <a:spcPct val="20000"/>
        </a:spcBef>
        <a:spcAft>
          <a:spcPct val="0"/>
        </a:spcAft>
        <a:buClr>
          <a:srgbClr val="000000"/>
        </a:buClr>
        <a:buSzPct val="75000"/>
        <a:buFont typeface="Verdana" pitchFamily="34" charset="0"/>
        <a:buChar char="●"/>
        <a:defRPr sz="2000">
          <a:solidFill>
            <a:srgbClr val="000000"/>
          </a:solidFill>
          <a:latin typeface="+mn-lt"/>
          <a:ea typeface="ヒラギノ角ゴ Pro W3" pitchFamily="45" charset="-128"/>
        </a:defRPr>
      </a:lvl3pPr>
      <a:lvl4pPr marL="1371600" indent="0" algn="l" rtl="0" eaLnBrk="0" fontAlgn="base" hangingPunct="0">
        <a:spcBef>
          <a:spcPct val="20000"/>
        </a:spcBef>
        <a:spcAft>
          <a:spcPct val="0"/>
        </a:spcAft>
        <a:buClr>
          <a:srgbClr val="000000"/>
        </a:buClr>
        <a:buSzPct val="70000"/>
        <a:buFont typeface="Verdana" pitchFamily="34" charset="0"/>
        <a:buChar char="●"/>
        <a:defRPr baseline="0">
          <a:solidFill>
            <a:srgbClr val="000000"/>
          </a:solidFill>
          <a:latin typeface="+mn-lt"/>
          <a:ea typeface="ヒラギノ角ゴ Pro W3" pitchFamily="45" charset="-128"/>
        </a:defRPr>
      </a:lvl4pPr>
      <a:lvl5pPr marL="1828800" indent="0" algn="l" rtl="0" eaLnBrk="0" fontAlgn="base" hangingPunct="0">
        <a:spcBef>
          <a:spcPct val="20000"/>
        </a:spcBef>
        <a:spcAft>
          <a:spcPct val="0"/>
        </a:spcAft>
        <a:buClr>
          <a:srgbClr val="000000"/>
        </a:buClr>
        <a:buSzPct val="75000"/>
        <a:buFont typeface="Verdana" pitchFamily="34" charset="0"/>
        <a:buChar char="●"/>
        <a:defRPr>
          <a:solidFill>
            <a:srgbClr val="000000"/>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image" Target="../media/image13.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16.wmf"/><Relationship Id="rId4" Type="http://schemas.openxmlformats.org/officeDocument/2006/relationships/image" Target="../media/image15.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ailto:Tiago@Crytek.com"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mailto:ChrisR@Crytek.com" TargetMode="External"/><Relationship Id="rId4" Type="http://schemas.openxmlformats.org/officeDocument/2006/relationships/hyperlink" Target="mailto:Carsten@Crytek.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en.wikipedia.org/wiki/YCbCr" TargetMode="External"/><Relationship Id="rId2" Type="http://schemas.openxmlformats.org/officeDocument/2006/relationships/hyperlink" Target="http://en.wikipedia.org/wiki/Stereographic_projection" TargetMode="External"/><Relationship Id="rId1" Type="http://schemas.openxmlformats.org/officeDocument/2006/relationships/slideLayout" Target="../slideLayouts/slideLayout3.xml"/><Relationship Id="rId4" Type="http://schemas.openxmlformats.org/officeDocument/2006/relationships/hyperlink" Target="http://en.wikipedia.org/wiki/Chroma_subsampl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rysis3_Logo.png"/>
          <p:cNvPicPr>
            <a:picLocks noChangeAspect="1"/>
          </p:cNvPicPr>
          <p:nvPr/>
        </p:nvPicPr>
        <p:blipFill>
          <a:blip r:embed="rId3">
            <a:lum bright="-86000" contrast="8000"/>
          </a:blip>
          <a:stretch>
            <a:fillRect/>
          </a:stretch>
        </p:blipFill>
        <p:spPr>
          <a:xfrm>
            <a:off x="762000" y="1352550"/>
            <a:ext cx="7620000" cy="1905000"/>
          </a:xfrm>
          <a:prstGeom prst="rect">
            <a:avLst/>
          </a:prstGeom>
          <a:effectLst>
            <a:outerShdw blurRad="114300" dist="50800" dir="5400000" algn="ctr" rotWithShape="0">
              <a:srgbClr val="000000">
                <a:alpha val="51765"/>
              </a:srgbClr>
            </a:outerShdw>
          </a:effectLst>
        </p:spPr>
      </p:pic>
      <p:sp>
        <p:nvSpPr>
          <p:cNvPr id="2" name="Title 1"/>
          <p:cNvSpPr>
            <a:spLocks noGrp="1"/>
          </p:cNvSpPr>
          <p:nvPr>
            <p:ph type="title" idx="4294967295"/>
          </p:nvPr>
        </p:nvSpPr>
        <p:spPr>
          <a:xfrm>
            <a:off x="457200" y="895350"/>
            <a:ext cx="8229600" cy="4038600"/>
          </a:xfrm>
          <a:prstGeom prst="rect">
            <a:avLst/>
          </a:prstGeom>
        </p:spPr>
        <p:txBody>
          <a:bodyPr/>
          <a:lstStyle/>
          <a:p>
            <a:pPr algn="ctr"/>
            <a:r>
              <a:rPr lang="en-US" sz="2000" b="1" dirty="0" smtClean="0"/>
              <a:t/>
            </a:r>
            <a:br>
              <a:rPr lang="en-US" sz="2000" b="1" dirty="0" smtClean="0"/>
            </a:br>
            <a:r>
              <a:rPr lang="en-US" sz="2000" b="1" dirty="0" smtClean="0"/>
              <a:t>The Rendering Technologies of </a:t>
            </a:r>
            <a:r>
              <a:rPr lang="en-US" b="1" dirty="0" smtClean="0"/>
              <a:t/>
            </a:r>
            <a:br>
              <a:rPr lang="en-US" b="1" dirty="0" smtClean="0"/>
            </a:br>
            <a:r>
              <a:rPr lang="en-US" sz="2400" dirty="0" smtClean="0"/>
              <a:t/>
            </a:r>
            <a:br>
              <a:rPr lang="en-US" sz="2400" dirty="0" smtClean="0"/>
            </a:br>
            <a:r>
              <a:rPr lang="en-US" dirty="0"/>
              <a:t/>
            </a:r>
            <a:br>
              <a:rPr lang="en-US" dirty="0"/>
            </a:br>
            <a:r>
              <a:rPr lang="en-US" sz="1800" dirty="0"/>
              <a:t/>
            </a:r>
            <a:br>
              <a:rPr lang="en-US" sz="1800" dirty="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endParaRPr lang="en-US" sz="1800" dirty="0"/>
          </a:p>
        </p:txBody>
      </p:sp>
      <p:graphicFrame>
        <p:nvGraphicFramePr>
          <p:cNvPr id="3" name="Table 2"/>
          <p:cNvGraphicFramePr>
            <a:graphicFrameLocks noGrp="1"/>
          </p:cNvGraphicFramePr>
          <p:nvPr/>
        </p:nvGraphicFramePr>
        <p:xfrm>
          <a:off x="1143000" y="3486150"/>
          <a:ext cx="6781800" cy="685800"/>
        </p:xfrm>
        <a:graphic>
          <a:graphicData uri="http://schemas.openxmlformats.org/drawingml/2006/table">
            <a:tbl>
              <a:tblPr firstRow="1" bandRow="1">
                <a:tableStyleId>{5C22544A-7EE6-4342-B048-85BDC9FD1C3A}</a:tableStyleId>
              </a:tblPr>
              <a:tblGrid>
                <a:gridCol w="2260600"/>
                <a:gridCol w="2260600"/>
                <a:gridCol w="2260600"/>
              </a:tblGrid>
              <a:tr h="1524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0000"/>
                          </a:solidFill>
                          <a:effectLst/>
                        </a:rPr>
                        <a:t>Tiago Sousa</a:t>
                      </a:r>
                      <a:endParaRPr lang="en-US" sz="1400" dirty="0" smtClean="0">
                        <a:solidFill>
                          <a:srgbClr val="000000"/>
                        </a:solidFill>
                        <a:effectLst/>
                      </a:endParaRPr>
                    </a:p>
                  </a:txBody>
                  <a:tcPr marT="0" marB="0"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0000"/>
                          </a:solidFill>
                          <a:effectLst/>
                        </a:rPr>
                        <a:t>Carsten Wenzel</a:t>
                      </a:r>
                      <a:endParaRPr lang="en-US" sz="1400" dirty="0" smtClean="0">
                        <a:solidFill>
                          <a:srgbClr val="000000"/>
                        </a:solidFill>
                        <a:effectLst/>
                      </a:endParaRPr>
                    </a:p>
                  </a:txBody>
                  <a:tcPr marT="0" marB="0"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0000"/>
                          </a:solidFill>
                          <a:effectLst/>
                        </a:rPr>
                        <a:t>Chris Raine</a:t>
                      </a:r>
                      <a:endParaRPr lang="en-US" sz="1400" dirty="0" smtClean="0">
                        <a:solidFill>
                          <a:srgbClr val="000000"/>
                        </a:solidFill>
                        <a:effectLst/>
                      </a:endParaRPr>
                    </a:p>
                  </a:txBody>
                  <a:tcPr marT="0" marB="0" anchor="ctr">
                    <a:noFill/>
                  </a:tcPr>
                </a:tc>
              </a:tr>
              <a:tr h="17212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i="1" dirty="0" smtClean="0">
                          <a:solidFill>
                            <a:srgbClr val="000000"/>
                          </a:solidFill>
                          <a:effectLst/>
                        </a:rPr>
                        <a:t>R&amp;D Principal Graphics Engineer</a:t>
                      </a:r>
                    </a:p>
                  </a:txBody>
                  <a:tcPr marT="0" marB="0"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i="1" dirty="0" smtClean="0">
                          <a:solidFill>
                            <a:srgbClr val="000000"/>
                          </a:solidFill>
                          <a:effectLst/>
                        </a:rPr>
                        <a:t>R&amp;D Lead</a:t>
                      </a:r>
                      <a:r>
                        <a:rPr lang="en-US" sz="900" i="1" baseline="0" dirty="0" smtClean="0">
                          <a:solidFill>
                            <a:srgbClr val="000000"/>
                          </a:solidFill>
                          <a:effectLst/>
                        </a:rPr>
                        <a:t> </a:t>
                      </a:r>
                      <a:r>
                        <a:rPr lang="en-US" sz="900" i="1" dirty="0" smtClean="0">
                          <a:solidFill>
                            <a:srgbClr val="000000"/>
                          </a:solidFill>
                          <a:effectLst/>
                        </a:rPr>
                        <a:t>Software Engineer</a:t>
                      </a:r>
                    </a:p>
                  </a:txBody>
                  <a:tcPr marT="0" marB="0"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i="1" dirty="0" smtClean="0">
                          <a:solidFill>
                            <a:srgbClr val="000000"/>
                          </a:solidFill>
                          <a:effectLst/>
                        </a:rPr>
                        <a:t>R&amp;D Senior</a:t>
                      </a:r>
                      <a:r>
                        <a:rPr lang="en-US" sz="900" i="1" baseline="0" dirty="0" smtClean="0">
                          <a:solidFill>
                            <a:srgbClr val="000000"/>
                          </a:solidFill>
                          <a:effectLst/>
                        </a:rPr>
                        <a:t> </a:t>
                      </a:r>
                      <a:r>
                        <a:rPr lang="en-US" sz="900" i="1" dirty="0" smtClean="0">
                          <a:solidFill>
                            <a:srgbClr val="000000"/>
                          </a:solidFill>
                          <a:effectLst/>
                        </a:rPr>
                        <a:t>Software Engineer</a:t>
                      </a:r>
                    </a:p>
                  </a:txBody>
                  <a:tcPr marT="0" marB="0" anchor="ctr">
                    <a:noFill/>
                  </a:tcPr>
                </a:tc>
              </a:tr>
              <a:tr h="30031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000" b="1" i="1" dirty="0" smtClean="0">
                        <a:solidFill>
                          <a:srgbClr val="000000"/>
                        </a:solidFill>
                        <a:effectLst/>
                      </a:endParaRPr>
                    </a:p>
                  </a:txBody>
                  <a:tcPr marT="0" marB="0"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pt-PT" sz="1000" b="1" i="1" dirty="0" smtClean="0">
                        <a:solidFill>
                          <a:srgbClr val="000000"/>
                        </a:solidFill>
                        <a:effectLst/>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900" b="0" i="1" dirty="0" smtClean="0">
                          <a:solidFill>
                            <a:srgbClr val="000000"/>
                          </a:solidFill>
                          <a:effectLst/>
                        </a:rPr>
                        <a:t>Crytek</a:t>
                      </a:r>
                      <a:endParaRPr lang="en-US" sz="1400" b="0" i="1" dirty="0" smtClean="0">
                        <a:solidFill>
                          <a:srgbClr val="000000"/>
                        </a:solidFill>
                        <a:effectLst/>
                      </a:endParaRPr>
                    </a:p>
                  </a:txBody>
                  <a:tcPr marT="0" marB="0"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000" i="1" dirty="0" smtClean="0">
                        <a:solidFill>
                          <a:srgbClr val="000000"/>
                        </a:solidFill>
                        <a:effectLst/>
                      </a:endParaRPr>
                    </a:p>
                  </a:txBody>
                  <a:tcPr marT="0" marB="0" anchor="ctr">
                    <a:noFill/>
                  </a:tcPr>
                </a:tc>
              </a:tr>
            </a:tbl>
          </a:graphicData>
        </a:graphic>
      </p:graphicFrame>
    </p:spTree>
    <p:extLst>
      <p:ext uri="{BB962C8B-B14F-4D97-AF65-F5344CB8AC3E}">
        <p14:creationId xmlns:p14="http://schemas.microsoft.com/office/powerpoint/2010/main" xmlns="" val="67174413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7.png"/>
          <p:cNvPicPr>
            <a:picLocks noGrp="1" noChangeAspect="1"/>
          </p:cNvPicPr>
          <p:nvPr>
            <p:ph sz="quarter" idx="10"/>
          </p:nvPr>
        </p:nvPicPr>
        <p:blipFill>
          <a:blip r:embed="rId3"/>
          <a:srcRect l="6250"/>
          <a:stretch>
            <a:fillRect/>
          </a:stretch>
        </p:blipFill>
        <p:spPr>
          <a:xfrm>
            <a:off x="612000" y="624750"/>
            <a:ext cx="7920000" cy="4461600"/>
          </a:xfrm>
        </p:spPr>
      </p:pic>
      <p:sp>
        <p:nvSpPr>
          <p:cNvPr id="5" name="Title 4"/>
          <p:cNvSpPr>
            <a:spLocks noGrp="1"/>
          </p:cNvSpPr>
          <p:nvPr>
            <p:ph type="title"/>
          </p:nvPr>
        </p:nvSpPr>
        <p:spPr>
          <a:xfrm>
            <a:off x="609600" y="4552950"/>
            <a:ext cx="4724400" cy="495300"/>
          </a:xfrm>
        </p:spPr>
        <p:txBody>
          <a:bodyPr/>
          <a:lstStyle/>
          <a:p>
            <a:r>
              <a:rPr lang="pt-PT" sz="2400" i="1" dirty="0" smtClean="0">
                <a:solidFill>
                  <a:schemeClr val="tx1"/>
                </a:solidFill>
              </a:rPr>
              <a:t>G: Albedo CbCr </a:t>
            </a:r>
            <a:r>
              <a:rPr lang="pt-PT" sz="1600" i="1" dirty="0" smtClean="0">
                <a:solidFill>
                  <a:schemeClr val="tx1"/>
                </a:solidFill>
              </a:rPr>
              <a:t>(interleaved)</a:t>
            </a:r>
            <a:endParaRPr lang="en-US" sz="2400" i="1" dirty="0">
              <a:solidFill>
                <a:schemeClr val="tx1"/>
              </a:solidFill>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8.png"/>
          <p:cNvPicPr>
            <a:picLocks noGrp="1" noChangeAspect="1"/>
          </p:cNvPicPr>
          <p:nvPr>
            <p:ph sz="quarter" idx="10"/>
          </p:nvPr>
        </p:nvPicPr>
        <p:blipFill>
          <a:blip r:embed="rId3"/>
          <a:srcRect l="6111"/>
          <a:stretch>
            <a:fillRect/>
          </a:stretch>
        </p:blipFill>
        <p:spPr>
          <a:xfrm>
            <a:off x="612000" y="631350"/>
            <a:ext cx="7920000" cy="4455000"/>
          </a:xfrm>
        </p:spPr>
      </p:pic>
      <p:sp>
        <p:nvSpPr>
          <p:cNvPr id="5" name="Title 4"/>
          <p:cNvSpPr>
            <a:spLocks noGrp="1"/>
          </p:cNvSpPr>
          <p:nvPr>
            <p:ph type="title"/>
          </p:nvPr>
        </p:nvSpPr>
        <p:spPr>
          <a:xfrm>
            <a:off x="609600" y="4552950"/>
            <a:ext cx="4724400" cy="495300"/>
          </a:xfrm>
        </p:spPr>
        <p:txBody>
          <a:bodyPr/>
          <a:lstStyle/>
          <a:p>
            <a:r>
              <a:rPr lang="pt-PT" sz="2400" i="1" dirty="0" smtClean="0">
                <a:solidFill>
                  <a:schemeClr val="tx1"/>
                </a:solidFill>
              </a:rPr>
              <a:t>B: Specular intensity</a:t>
            </a:r>
            <a:endParaRPr lang="en-US" sz="2400" i="1" dirty="0">
              <a:solidFill>
                <a:schemeClr val="tx1"/>
              </a:solidFill>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effectLst>
                  <a:outerShdw blurRad="38100" dist="38100" dir="2700000" algn="tl">
                    <a:srgbClr val="000000">
                      <a:alpha val="43137"/>
                    </a:srgbClr>
                  </a:outerShdw>
                </a:effectLst>
              </a:rPr>
              <a:t>G-Buffer Packing</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World space normal packed into 2 components </a:t>
            </a:r>
            <a:r>
              <a:rPr lang="pt-PT" sz="1400" dirty="0" smtClean="0">
                <a:ea typeface="ＭＳ Ｐゴシック" pitchFamily="-112" charset="-128"/>
              </a:rPr>
              <a:t>(WIKI00)</a:t>
            </a:r>
            <a:endParaRPr lang="pt-PT" sz="2000" dirty="0" smtClean="0">
              <a:ea typeface="ＭＳ Ｐゴシック" pitchFamily="-112" charset="-128"/>
            </a:endParaRP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Stereographic projection worked ok in practice (also cheap)</a:t>
            </a:r>
          </a:p>
          <a:p>
            <a:pPr marL="444500" lvl="2" indent="-273050" eaLnBrk="1" hangingPunct="1">
              <a:spcBef>
                <a:spcPts val="200"/>
              </a:spcBef>
              <a:spcAft>
                <a:spcPts val="200"/>
              </a:spcAft>
              <a:buClr>
                <a:schemeClr val="accent6"/>
              </a:buClr>
              <a:buFont typeface="Wingdings" pitchFamily="-112" charset="2"/>
              <a:buChar char="§"/>
              <a:defRPr/>
            </a:pPr>
            <a:endParaRPr lang="pt-PT" sz="1600" dirty="0" smtClean="0">
              <a:ea typeface="ＭＳ Ｐゴシック" pitchFamily="-112" charset="-128"/>
            </a:endParaRPr>
          </a:p>
          <a:p>
            <a:pPr marL="444500" lvl="2" indent="-273050" eaLnBrk="1" hangingPunct="1">
              <a:spcBef>
                <a:spcPts val="200"/>
              </a:spcBef>
              <a:spcAft>
                <a:spcPts val="200"/>
              </a:spcAft>
              <a:buClr>
                <a:schemeClr val="accent6"/>
              </a:buClr>
              <a:buFont typeface="Wingdings" pitchFamily="-112" charset="2"/>
              <a:buChar char="§"/>
              <a:defRPr/>
            </a:pPr>
            <a:endParaRPr lang="pt-PT" sz="16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Glossiness + Normal Z sign packed together</a:t>
            </a:r>
          </a:p>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1800" dirty="0" smtClean="0">
              <a:ea typeface="ＭＳ Ｐゴシック" pitchFamily="-112" charset="-128"/>
            </a:endParaRPr>
          </a:p>
          <a:p>
            <a:pPr marL="273050" lvl="1" indent="-273050" eaLnBrk="1" hangingPunct="1">
              <a:spcBef>
                <a:spcPts val="200"/>
              </a:spcBef>
              <a:spcAft>
                <a:spcPts val="200"/>
              </a:spcAft>
              <a:buClr>
                <a:schemeClr val="accent6"/>
              </a:buClr>
              <a:buNone/>
              <a:defRPr/>
            </a:pPr>
            <a:endParaRPr lang="pt-PT" sz="1300" i="1" dirty="0" smtClean="0">
              <a:ea typeface="ＭＳ Ｐゴシック" pitchFamily="-112" charset="-128"/>
            </a:endParaRPr>
          </a:p>
        </p:txBody>
      </p:sp>
      <p:pic>
        <p:nvPicPr>
          <p:cNvPr id="16386" name="Object 4"/>
          <p:cNvPicPr>
            <a:picLocks noChangeAspect="1" noChangeArrowheads="1"/>
          </p:cNvPicPr>
          <p:nvPr/>
        </p:nvPicPr>
        <p:blipFill>
          <a:blip r:embed="rId3"/>
          <a:srcRect/>
          <a:stretch>
            <a:fillRect/>
          </a:stretch>
        </p:blipFill>
        <p:spPr bwMode="auto">
          <a:xfrm>
            <a:off x="685800" y="2427288"/>
            <a:ext cx="2133600" cy="677862"/>
          </a:xfrm>
          <a:prstGeom prst="rect">
            <a:avLst/>
          </a:prstGeom>
          <a:noFill/>
        </p:spPr>
      </p:pic>
      <p:pic>
        <p:nvPicPr>
          <p:cNvPr id="16389" name="Object 3"/>
          <p:cNvPicPr>
            <a:picLocks noChangeAspect="1" noChangeArrowheads="1"/>
          </p:cNvPicPr>
          <p:nvPr/>
        </p:nvPicPr>
        <p:blipFill>
          <a:blip r:embed="rId4"/>
          <a:srcRect/>
          <a:stretch>
            <a:fillRect/>
          </a:stretch>
        </p:blipFill>
        <p:spPr bwMode="auto">
          <a:xfrm>
            <a:off x="3505200" y="2403475"/>
            <a:ext cx="4953000" cy="777875"/>
          </a:xfrm>
          <a:prstGeom prst="rect">
            <a:avLst/>
          </a:prstGeom>
          <a:noFill/>
        </p:spPr>
      </p:pic>
      <p:pic>
        <p:nvPicPr>
          <p:cNvPr id="16391" name="Picture 7"/>
          <p:cNvPicPr>
            <a:picLocks noChangeAspect="1" noChangeArrowheads="1"/>
          </p:cNvPicPr>
          <p:nvPr/>
        </p:nvPicPr>
        <p:blipFill>
          <a:blip r:embed="rId5"/>
          <a:srcRect/>
          <a:stretch>
            <a:fillRect/>
          </a:stretch>
        </p:blipFill>
        <p:spPr bwMode="auto">
          <a:xfrm>
            <a:off x="2667000" y="4233863"/>
            <a:ext cx="3810000" cy="319087"/>
          </a:xfrm>
          <a:prstGeom prst="rect">
            <a:avLst/>
          </a:prstGeom>
          <a:noFill/>
        </p:spPr>
      </p:pic>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91"/>
                                        </p:tgtEl>
                                        <p:attrNameLst>
                                          <p:attrName>style.visibility</p:attrName>
                                        </p:attrNameLst>
                                      </p:cBhvr>
                                      <p:to>
                                        <p:strVal val="visible"/>
                                      </p:to>
                                    </p:set>
                                    <p:animEffect transition="in" filter="fade">
                                      <p:cBhvr>
                                        <p:cTn id="10"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effectLst>
                  <a:outerShdw blurRad="38100" dist="38100" dir="2700000" algn="tl">
                    <a:srgbClr val="000000">
                      <a:alpha val="43137"/>
                    </a:srgbClr>
                  </a:outerShdw>
                </a:effectLst>
              </a:rPr>
              <a:t>G-Buffer </a:t>
            </a:r>
            <a:r>
              <a:rPr lang="pt-PT" dirty="0" smtClean="0"/>
              <a:t>Packing </a:t>
            </a:r>
            <a:r>
              <a:rPr lang="pt-PT" sz="2800" dirty="0" smtClean="0"/>
              <a:t>(2)</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Albedo in Y’CbCr color space </a:t>
            </a:r>
            <a:r>
              <a:rPr lang="pt-PT" sz="1400" dirty="0" smtClean="0">
                <a:ea typeface="ＭＳ Ｐゴシック" pitchFamily="-112" charset="-128"/>
              </a:rPr>
              <a:t>(WIKI01)</a:t>
            </a: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1800" dirty="0" smtClean="0">
              <a:ea typeface="ＭＳ Ｐゴシック" pitchFamily="-112" charset="-128"/>
            </a:endParaRPr>
          </a:p>
          <a:p>
            <a:pPr marL="273050" lvl="1" indent="-273050" eaLnBrk="1" hangingPunct="1">
              <a:spcBef>
                <a:spcPts val="200"/>
              </a:spcBef>
              <a:spcAft>
                <a:spcPts val="200"/>
              </a:spcAft>
              <a:buClr>
                <a:schemeClr val="accent6"/>
              </a:buClr>
              <a:buNone/>
              <a:defRPr/>
            </a:pPr>
            <a:endParaRPr lang="pt-PT" sz="1300" i="1" dirty="0" smtClean="0">
              <a:ea typeface="ＭＳ Ｐゴシック" pitchFamily="-112" charset="-128"/>
            </a:endParaRPr>
          </a:p>
          <a:p>
            <a:pPr marL="273050" lvl="1" indent="-273050" eaLnBrk="1" hangingPunct="1">
              <a:spcBef>
                <a:spcPts val="200"/>
              </a:spcBef>
              <a:spcAft>
                <a:spcPts val="200"/>
              </a:spcAft>
              <a:buClr>
                <a:schemeClr val="accent6"/>
              </a:buClr>
              <a:buNone/>
              <a:defRPr/>
            </a:pPr>
            <a:endParaRPr lang="pt-PT" sz="1300" i="1" dirty="0" smtClean="0">
              <a:ea typeface="ＭＳ Ｐゴシック" pitchFamily="-112" charset="-128"/>
            </a:endParaRPr>
          </a:p>
          <a:p>
            <a:pPr marL="273050" lvl="1" indent="-273050" eaLnBrk="1" hangingPunct="1">
              <a:spcBef>
                <a:spcPts val="200"/>
              </a:spcBef>
              <a:spcAft>
                <a:spcPts val="200"/>
              </a:spcAft>
              <a:buClr>
                <a:schemeClr val="accent6"/>
              </a:buClr>
              <a:buNone/>
              <a:defRPr/>
            </a:pPr>
            <a:endParaRPr lang="pt-PT" sz="1300" i="1" dirty="0" smtClean="0">
              <a:ea typeface="ＭＳ Ｐゴシック" pitchFamily="-112" charset="-128"/>
            </a:endParaRPr>
          </a:p>
          <a:p>
            <a:pPr marL="273050" lvl="1" indent="-273050" eaLnBrk="1" hangingPunct="1">
              <a:spcBef>
                <a:spcPts val="200"/>
              </a:spcBef>
              <a:spcAft>
                <a:spcPts val="200"/>
              </a:spcAft>
              <a:buClr>
                <a:schemeClr val="accent6"/>
              </a:buClr>
              <a:buNone/>
              <a:defRPr/>
            </a:pPr>
            <a:endParaRPr lang="pt-PT" sz="1300" i="1"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Stored in 2 channels via Chrominance Subsampling </a:t>
            </a:r>
            <a:r>
              <a:rPr lang="pt-PT" sz="1400" dirty="0" smtClean="0">
                <a:ea typeface="ＭＳ Ｐゴシック" pitchFamily="-112" charset="-128"/>
              </a:rPr>
              <a:t>(WIKI02)</a:t>
            </a:r>
          </a:p>
          <a:p>
            <a:pPr marL="444500" lvl="2" indent="-273050" eaLnBrk="1" hangingPunct="1">
              <a:spcBef>
                <a:spcPts val="200"/>
              </a:spcBef>
              <a:spcAft>
                <a:spcPts val="200"/>
              </a:spcAft>
              <a:buClr>
                <a:schemeClr val="accent6"/>
              </a:buClr>
              <a:buFont typeface="Wingdings" pitchFamily="-112" charset="2"/>
              <a:buChar char="§"/>
              <a:defRPr/>
            </a:pPr>
            <a:endParaRPr lang="pt-PT" sz="1600" dirty="0" smtClean="0">
              <a:ea typeface="ＭＳ Ｐゴシック" pitchFamily="-112" charset="-128"/>
            </a:endParaRPr>
          </a:p>
          <a:p>
            <a:pPr marL="273050" lvl="1" indent="-273050" eaLnBrk="1" hangingPunct="1">
              <a:spcBef>
                <a:spcPts val="200"/>
              </a:spcBef>
              <a:spcAft>
                <a:spcPts val="200"/>
              </a:spcAft>
              <a:buClr>
                <a:schemeClr val="accent6"/>
              </a:buClr>
              <a:buNone/>
              <a:defRPr/>
            </a:pPr>
            <a:endParaRPr lang="pt-PT" sz="1300" i="1" dirty="0" smtClean="0">
              <a:ea typeface="ＭＳ Ｐゴシック" pitchFamily="-112" charset="-128"/>
            </a:endParaRPr>
          </a:p>
        </p:txBody>
      </p:sp>
      <p:pic>
        <p:nvPicPr>
          <p:cNvPr id="32771" name="Picture 3"/>
          <p:cNvPicPr>
            <a:picLocks noChangeAspect="1" noChangeArrowheads="1"/>
          </p:cNvPicPr>
          <p:nvPr/>
        </p:nvPicPr>
        <p:blipFill>
          <a:blip r:embed="rId4"/>
          <a:srcRect/>
          <a:stretch>
            <a:fillRect/>
          </a:stretch>
        </p:blipFill>
        <p:spPr bwMode="auto">
          <a:xfrm>
            <a:off x="555625" y="2114550"/>
            <a:ext cx="3694113" cy="914400"/>
          </a:xfrm>
          <a:prstGeom prst="rect">
            <a:avLst/>
          </a:prstGeom>
          <a:noFill/>
        </p:spPr>
      </p:pic>
      <p:pic>
        <p:nvPicPr>
          <p:cNvPr id="32773" name="Picture 5"/>
          <p:cNvPicPr>
            <a:picLocks noChangeAspect="1" noChangeArrowheads="1"/>
          </p:cNvPicPr>
          <p:nvPr/>
        </p:nvPicPr>
        <p:blipFill>
          <a:blip r:embed="rId5"/>
          <a:srcRect/>
          <a:stretch>
            <a:fillRect/>
          </a:stretch>
        </p:blipFill>
        <p:spPr bwMode="auto">
          <a:xfrm>
            <a:off x="4806950" y="2114550"/>
            <a:ext cx="3781425" cy="914400"/>
          </a:xfrm>
          <a:prstGeom prst="rect">
            <a:avLst/>
          </a:prstGeom>
          <a:noFill/>
        </p:spPr>
      </p:pic>
      <p:pic>
        <p:nvPicPr>
          <p:cNvPr id="7" name="Picture 6" descr="ycbcr.PNG"/>
          <p:cNvPicPr>
            <a:picLocks noChangeAspect="1"/>
          </p:cNvPicPr>
          <p:nvPr/>
        </p:nvPicPr>
        <p:blipFill>
          <a:blip r:embed="rId6"/>
          <a:stretch>
            <a:fillRect/>
          </a:stretch>
        </p:blipFill>
        <p:spPr>
          <a:xfrm>
            <a:off x="1044101" y="3714750"/>
            <a:ext cx="7055797" cy="1295400"/>
          </a:xfrm>
          <a:prstGeom prst="rect">
            <a:avLst/>
          </a:prstGeom>
        </p:spPr>
      </p:pic>
      <p:pic>
        <p:nvPicPr>
          <p:cNvPr id="32777" name="Picture 9"/>
          <p:cNvPicPr>
            <a:picLocks noChangeAspect="1" noChangeArrowheads="1"/>
          </p:cNvPicPr>
          <p:nvPr/>
        </p:nvPicPr>
        <p:blipFill>
          <a:blip r:embed="rId7"/>
          <a:srcRect/>
          <a:stretch>
            <a:fillRect/>
          </a:stretch>
        </p:blipFill>
        <p:spPr bwMode="auto">
          <a:xfrm>
            <a:off x="3166441" y="3657177"/>
            <a:ext cx="2811119" cy="148632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777"/>
                                        </p:tgtEl>
                                        <p:attrNameLst>
                                          <p:attrName>style.visibility</p:attrName>
                                        </p:attrNameLst>
                                      </p:cBhvr>
                                      <p:to>
                                        <p:strVal val="visible"/>
                                      </p:to>
                                    </p:set>
                                    <p:animEffect transition="in" filter="fade">
                                      <p:cBhvr>
                                        <p:cTn id="15" dur="500"/>
                                        <p:tgtEl>
                                          <p:spTgt spid="32777"/>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Deferred Rendering</a:t>
            </a:r>
            <a:endParaRPr lang="en-US" dirty="0"/>
          </a:p>
        </p:txBody>
      </p:sp>
      <p:sp>
        <p:nvSpPr>
          <p:cNvPr id="3" name="Content Placeholder 2"/>
          <p:cNvSpPr>
            <a:spLocks noGrp="1"/>
          </p:cNvSpPr>
          <p:nvPr>
            <p:ph sz="quarter" idx="10"/>
          </p:nvPr>
        </p:nvSpPr>
        <p:spPr>
          <a:xfrm>
            <a:off x="381000" y="1504950"/>
            <a:ext cx="8458200" cy="2743200"/>
          </a:xfrm>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Deferred lighting still processed as usual </a:t>
            </a:r>
            <a:r>
              <a:rPr lang="pt-PT" sz="1600" dirty="0" smtClean="0">
                <a:ea typeface="ＭＳ Ｐゴシック" pitchFamily="-112" charset="-128"/>
              </a:rPr>
              <a:t>(SOUSA11)</a:t>
            </a:r>
            <a:endParaRPr lang="pt-PT" sz="2000" dirty="0" smtClean="0">
              <a:ea typeface="ＭＳ Ｐゴシック" pitchFamily="-112" charset="-128"/>
            </a:endParaRP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L-Buffers now using BW friendlier R11G11B10F formats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Precision was sufficient, since material properties not applied yet</a:t>
            </a:r>
          </a:p>
          <a:p>
            <a:pPr marL="273050" lvl="1" indent="-273050" eaLnBrk="1" hangingPunct="1">
              <a:spcBef>
                <a:spcPts val="200"/>
              </a:spcBef>
              <a:spcAft>
                <a:spcPts val="200"/>
              </a:spcAft>
              <a:buClr>
                <a:schemeClr val="accent6"/>
              </a:buClr>
              <a:buNone/>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Deferred shading composited via fullscreen pass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For more complex shading such as Hair or Skin, process forward passes</a:t>
            </a:r>
          </a:p>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Allowed us to drop almost all opaque forward passes</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Less Drawcalls, but G-Buffer passes now with higher cost</a:t>
            </a:r>
          </a:p>
          <a:p>
            <a:pPr marL="1050925" lvl="3" indent="-273050" eaLnBrk="1" hangingPunct="1">
              <a:spcBef>
                <a:spcPts val="200"/>
              </a:spcBef>
              <a:spcAft>
                <a:spcPts val="200"/>
              </a:spcAft>
              <a:buClr>
                <a:schemeClr val="accent6"/>
              </a:buClr>
              <a:buFont typeface="Wingdings" pitchFamily="-112" charset="2"/>
              <a:buChar char="§"/>
              <a:defRPr/>
            </a:pPr>
            <a:r>
              <a:rPr lang="pt-PT" sz="1400" dirty="0" smtClean="0">
                <a:ea typeface="ＭＳ Ｐゴシック" pitchFamily="-112" charset="-128"/>
              </a:rPr>
              <a:t>Fast Double-Z Prepass for some of the closest geometry helps </a:t>
            </a:r>
            <a:r>
              <a:rPr lang="en-US" sz="1400" dirty="0" smtClean="0"/>
              <a:t>slightly</a:t>
            </a:r>
            <a:endParaRPr lang="pt-PT" sz="1400" dirty="0" smtClean="0">
              <a:ea typeface="ＭＳ Ｐゴシック" pitchFamily="-112" charset="-128"/>
            </a:endParaRP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Overall was nice win, on all platforms*</a:t>
            </a:r>
          </a:p>
          <a:p>
            <a:pPr marL="1050925" lvl="3" indent="-273050" eaLnBrk="1" hangingPunct="1">
              <a:spcBef>
                <a:spcPts val="200"/>
              </a:spcBef>
              <a:spcAft>
                <a:spcPts val="200"/>
              </a:spcAft>
              <a:buClr>
                <a:schemeClr val="accent6"/>
              </a:buClr>
              <a:buFont typeface="Wingdings" pitchFamily="-112" charset="2"/>
              <a:buChar char="§"/>
              <a:defRPr/>
            </a:pPr>
            <a:endParaRPr lang="pt-PT" sz="800" i="1" dirty="0" smtClean="0">
              <a:ea typeface="ＭＳ Ｐゴシック" pitchFamily="-112"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Deferred Rendering </a:t>
            </a:r>
            <a:r>
              <a:rPr lang="en-US" sz="2800" dirty="0" smtClean="0"/>
              <a:t>(2)</a:t>
            </a:r>
            <a:endParaRPr lang="en-US" dirty="0"/>
          </a:p>
        </p:txBody>
      </p:sp>
      <p:pic>
        <p:nvPicPr>
          <p:cNvPr id="4" name="Content Placeholder 3" descr="hybrid_deferred_01.png"/>
          <p:cNvPicPr>
            <a:picLocks noGrp="1" noChangeAspect="1"/>
          </p:cNvPicPr>
          <p:nvPr>
            <p:ph sz="quarter" idx="10"/>
          </p:nvPr>
        </p:nvPicPr>
        <p:blipFill>
          <a:blip r:embed="rId3"/>
          <a:stretch>
            <a:fillRect/>
          </a:stretch>
        </p:blipFill>
        <p:spPr>
          <a:xfrm>
            <a:off x="168001" y="1733550"/>
            <a:ext cx="4319999" cy="2430359"/>
          </a:xfrm>
        </p:spPr>
      </p:pic>
      <p:pic>
        <p:nvPicPr>
          <p:cNvPr id="5" name="Picture 4" descr="hybrid_deferred_02.png"/>
          <p:cNvPicPr>
            <a:picLocks noChangeAspect="1"/>
          </p:cNvPicPr>
          <p:nvPr/>
        </p:nvPicPr>
        <p:blipFill>
          <a:blip r:embed="rId4"/>
          <a:stretch>
            <a:fillRect/>
          </a:stretch>
        </p:blipFill>
        <p:spPr>
          <a:xfrm>
            <a:off x="4656001" y="1741591"/>
            <a:ext cx="4319999" cy="2430359"/>
          </a:xfrm>
          <a:prstGeom prst="rect">
            <a:avLst/>
          </a:prstGeom>
        </p:spPr>
      </p:pic>
      <p:sp>
        <p:nvSpPr>
          <p:cNvPr id="6" name="Title 1"/>
          <p:cNvSpPr txBox="1">
            <a:spLocks/>
          </p:cNvSpPr>
          <p:nvPr/>
        </p:nvSpPr>
        <p:spPr>
          <a:xfrm>
            <a:off x="4724400" y="1733550"/>
            <a:ext cx="4191000" cy="381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noProof="0" dirty="0" smtClean="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rPr>
              <a:t>Deferred (Red) + Forward (Green)</a:t>
            </a:r>
            <a:endParaRPr kumimoji="0" lang="en-US" sz="1400" b="0" i="1" u="none" strike="noStrike" kern="0" cap="none" spc="0" normalizeH="0" baseline="0" noProof="0" dirty="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Thin G-Buffer Benefits</a:t>
            </a:r>
            <a:endParaRPr lang="en-US" dirty="0"/>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Unified solution across all platforms</a:t>
            </a: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Deferred Rendering for less BW/Memory than vanilla</a:t>
            </a:r>
            <a:endParaRPr lang="pt-PT" sz="1600" dirty="0" smtClean="0">
              <a:ea typeface="ＭＳ Ｐゴシック" pitchFamily="-112" charset="-128"/>
            </a:endParaRP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Good for MSAA + avoiding tiled rendering on Xbox360</a:t>
            </a: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Tackle glossiness for transparent geometry on G-Buffer</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Alpha blended cases, e.g. Decals, Deferred Decals, Terrain Layers</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Can composite all such cases directly into G-Buffer</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Avoid need for multipass</a:t>
            </a: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Deferred sub-surface scattering</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Visual + performance win, in particular for vegetation rendering</a:t>
            </a:r>
          </a:p>
          <a:p>
            <a:pPr marL="593725" lvl="2" indent="-273050" eaLnBrk="1" hangingPunct="1">
              <a:spcBef>
                <a:spcPts val="200"/>
              </a:spcBef>
              <a:spcAft>
                <a:spcPts val="200"/>
              </a:spcAft>
              <a:buClr>
                <a:schemeClr val="accent6"/>
              </a:buClr>
              <a:buNone/>
              <a:defRPr/>
            </a:pPr>
            <a:endParaRPr lang="pt-PT" sz="1600" dirty="0" smtClean="0">
              <a:ea typeface="ＭＳ Ｐゴシック" pitchFamily="-112"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effectLst>
                  <a:outerShdw blurRad="38100" dist="38100" dir="2700000" algn="tl">
                    <a:srgbClr val="000000">
                      <a:alpha val="43137"/>
                    </a:srgbClr>
                  </a:outerShdw>
                </a:effectLst>
              </a:rPr>
              <a:t>Thin G-Buffer Hindsights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Why not pack G-Buffer directly?</a:t>
            </a:r>
          </a:p>
          <a:p>
            <a:pPr marL="444500" lvl="2" indent="-273050" eaLnBrk="1" hangingPunct="1">
              <a:spcBef>
                <a:spcPts val="200"/>
              </a:spcBef>
              <a:spcAft>
                <a:spcPts val="200"/>
              </a:spcAft>
              <a:buClr>
                <a:schemeClr val="accent6"/>
              </a:buClr>
              <a:buFont typeface="Wingdings" pitchFamily="-112" charset="2"/>
              <a:buChar char="§"/>
              <a:defRPr/>
            </a:pPr>
            <a:r>
              <a:rPr lang="pt-PT" sz="1800" dirty="0" smtClean="0">
                <a:ea typeface="ＭＳ Ｐゴシック" pitchFamily="-112" charset="-128"/>
              </a:rPr>
              <a:t>Because we need to be able to blend details into G-Buffer</a:t>
            </a:r>
          </a:p>
          <a:p>
            <a:pPr marL="901700" lvl="3"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Would need to decode –&gt; blend –&gt; encode</a:t>
            </a:r>
          </a:p>
          <a:p>
            <a:pPr marL="901700" lvl="3"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Or could blend such cases into separate targets</a:t>
            </a:r>
            <a:r>
              <a:rPr lang="pt-PT" sz="1200" dirty="0" smtClean="0">
                <a:ea typeface="ＭＳ Ｐゴシック" pitchFamily="-112" charset="-128"/>
              </a:rPr>
              <a:t> (bad for MSAA/Consoles)</a:t>
            </a:r>
          </a:p>
          <a:p>
            <a:pPr marL="273050" lvl="1" indent="-273050" eaLnBrk="1" hangingPunct="1">
              <a:spcBef>
                <a:spcPts val="200"/>
              </a:spcBef>
              <a:spcAft>
                <a:spcPts val="200"/>
              </a:spcAft>
              <a:buClr>
                <a:schemeClr val="accent6"/>
              </a:buClr>
              <a:buFont typeface="Wingdings" pitchFamily="-112" charset="2"/>
              <a:buChar char="§"/>
              <a:defRPr/>
            </a:pPr>
            <a:endParaRPr lang="en-US" sz="2000" dirty="0" smtClean="0"/>
          </a:p>
          <a:p>
            <a:pPr marL="273050" lvl="1" indent="-273050" eaLnBrk="1" hangingPunct="1">
              <a:spcBef>
                <a:spcPts val="200"/>
              </a:spcBef>
              <a:spcAft>
                <a:spcPts val="200"/>
              </a:spcAft>
              <a:buClr>
                <a:schemeClr val="accent6"/>
              </a:buClr>
              <a:buFont typeface="Wingdings" pitchFamily="-112" charset="2"/>
              <a:buChar char="§"/>
              <a:defRPr/>
            </a:pPr>
            <a:r>
              <a:rPr lang="en-US" sz="2000" dirty="0" smtClean="0"/>
              <a:t>Programmable </a:t>
            </a:r>
            <a:r>
              <a:rPr lang="pt-PT" sz="2000" dirty="0" smtClean="0">
                <a:ea typeface="ＭＳ Ｐゴシック" pitchFamily="-112" charset="-128"/>
              </a:rPr>
              <a:t>blending would have been nice</a:t>
            </a:r>
          </a:p>
          <a:p>
            <a:pPr marL="444500" lvl="2" indent="-273050" eaLnBrk="1" hangingPunct="1">
              <a:spcBef>
                <a:spcPts val="200"/>
              </a:spcBef>
              <a:spcAft>
                <a:spcPts val="200"/>
              </a:spcAft>
              <a:buClr>
                <a:schemeClr val="accent6"/>
              </a:buClr>
              <a:buFont typeface="Wingdings" pitchFamily="-112" charset="2"/>
              <a:buChar char="§"/>
              <a:defRPr/>
            </a:pPr>
            <a:r>
              <a:rPr lang="pt-PT" sz="1600" dirty="0">
                <a:ea typeface="ＭＳ Ｐゴシック" pitchFamily="-112" charset="-128"/>
              </a:rPr>
              <a:t>Transparent cases can’t use alpha channel for </a:t>
            </a:r>
            <a:r>
              <a:rPr lang="pt-PT" sz="1600" dirty="0" smtClean="0">
                <a:ea typeface="ＭＳ Ｐゴシック" pitchFamily="-112" charset="-128"/>
              </a:rPr>
              <a:t>store*</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sRGB output only for couple channels or all </a:t>
            </a:r>
          </a:p>
          <a:p>
            <a:pPr marL="444500" lvl="2" indent="-273050" eaLnBrk="1" hangingPunct="1">
              <a:spcBef>
                <a:spcPts val="200"/>
              </a:spcBef>
              <a:spcAft>
                <a:spcPts val="200"/>
              </a:spcAft>
              <a:buClr>
                <a:schemeClr val="accent6"/>
              </a:buClr>
              <a:buFont typeface="Wingdings" pitchFamily="-112" charset="2"/>
              <a:buChar char="§"/>
              <a:defRPr/>
            </a:pPr>
            <a:r>
              <a:rPr lang="pt-PT" sz="1600" dirty="0">
                <a:ea typeface="ＭＳ Ｐゴシック" pitchFamily="-112" charset="-128"/>
              </a:rPr>
              <a:t>Would allow for more interesting and optimal packing </a:t>
            </a:r>
            <a:r>
              <a:rPr lang="pt-PT" sz="1600" dirty="0" smtClean="0">
                <a:ea typeface="ＭＳ Ｐゴシック" pitchFamily="-112" charset="-128"/>
              </a:rPr>
              <a:t>schemes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While at it, stencil write from fragment shader would also be handy</a:t>
            </a: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t" anchorCtr="0" compatLnSpc="1">
            <a:prstTxWarp prst="textNoShape">
              <a:avLst/>
            </a:prstTxWarp>
          </a:bodyPr>
          <a:lstStyle/>
          <a:p>
            <a:pPr>
              <a:defRPr/>
            </a:pPr>
            <a:r>
              <a:rPr lang="en-US" dirty="0" smtClean="0">
                <a:effectLst>
                  <a:outerShdw blurRad="38100" dist="38100" dir="2700000" algn="tl">
                    <a:srgbClr val="C0C0C0"/>
                  </a:outerShdw>
                </a:effectLst>
                <a:ea typeface="ヒラギノ角ゴ Pro W3"/>
                <a:cs typeface="ヒラギノ角ゴ Pro W3"/>
              </a:rPr>
              <a:t>Volumetric Fog Updates</a:t>
            </a:r>
            <a:endParaRPr lang="en-US" dirty="0" smtClean="0">
              <a:ea typeface="ヒラギノ角ゴ Pro W3"/>
              <a:cs typeface="ヒラギノ角ゴ Pro W3"/>
            </a:endParaRPr>
          </a:p>
        </p:txBody>
      </p:sp>
      <p:sp>
        <p:nvSpPr>
          <p:cNvPr id="2051" name="Content Placeholder 2"/>
          <p:cNvSpPr>
            <a:spLocks noGrp="1"/>
          </p:cNvSpPr>
          <p:nvPr>
            <p:ph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Density calculation based on fog model established for Crysis 1 (</a:t>
            </a:r>
            <a:r>
              <a:rPr lang="en-US" sz="2000" dirty="0" smtClean="0">
                <a:ea typeface="ヒラギノ角ゴ Pro W3"/>
              </a:rPr>
              <a:t>WENZEL06)</a:t>
            </a:r>
            <a:endParaRPr lang="en-US" sz="20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Deferred pass for opaque geometry </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Per-Vertex approximation for transparent geometry</a:t>
            </a:r>
          </a:p>
        </p:txBody>
      </p:sp>
      <p:grpSp>
        <p:nvGrpSpPr>
          <p:cNvPr id="32" name="Group 31"/>
          <p:cNvGrpSpPr/>
          <p:nvPr/>
        </p:nvGrpSpPr>
        <p:grpSpPr>
          <a:xfrm>
            <a:off x="1144200" y="2952750"/>
            <a:ext cx="6855600" cy="2106249"/>
            <a:chOff x="914400" y="2903901"/>
            <a:chExt cx="6855600" cy="2106249"/>
          </a:xfrm>
        </p:grpSpPr>
        <p:pic>
          <p:nvPicPr>
            <p:cNvPr id="4" name="Picture 3" descr="1.png"/>
            <p:cNvPicPr>
              <a:picLocks noChangeAspect="1"/>
            </p:cNvPicPr>
            <p:nvPr/>
          </p:nvPicPr>
          <p:blipFill>
            <a:blip r:embed="rId3"/>
            <a:stretch>
              <a:fillRect/>
            </a:stretch>
          </p:blipFill>
          <p:spPr>
            <a:xfrm>
              <a:off x="914400" y="2910650"/>
              <a:ext cx="1981200" cy="1032702"/>
            </a:xfrm>
            <a:prstGeom prst="rect">
              <a:avLst/>
            </a:prstGeom>
          </p:spPr>
        </p:pic>
        <p:pic>
          <p:nvPicPr>
            <p:cNvPr id="6" name="Picture 5" descr="1.png"/>
            <p:cNvPicPr>
              <a:picLocks noChangeAspect="1"/>
            </p:cNvPicPr>
            <p:nvPr/>
          </p:nvPicPr>
          <p:blipFill>
            <a:blip r:embed="rId4"/>
            <a:stretch>
              <a:fillRect/>
            </a:stretch>
          </p:blipFill>
          <p:spPr>
            <a:xfrm>
              <a:off x="3810000" y="2903901"/>
              <a:ext cx="3960000" cy="2064149"/>
            </a:xfrm>
            <a:prstGeom prst="rect">
              <a:avLst/>
            </a:prstGeom>
          </p:spPr>
        </p:pic>
        <p:pic>
          <p:nvPicPr>
            <p:cNvPr id="7" name="Picture 6" descr="1.png"/>
            <p:cNvPicPr>
              <a:picLocks noChangeAspect="1"/>
            </p:cNvPicPr>
            <p:nvPr/>
          </p:nvPicPr>
          <p:blipFill>
            <a:blip r:embed="rId5"/>
            <a:stretch>
              <a:fillRect/>
            </a:stretch>
          </p:blipFill>
          <p:spPr>
            <a:xfrm>
              <a:off x="914400" y="3977450"/>
              <a:ext cx="1981200" cy="1032700"/>
            </a:xfrm>
            <a:prstGeom prst="rect">
              <a:avLst/>
            </a:prstGeom>
          </p:spPr>
        </p:pic>
        <p:cxnSp>
          <p:nvCxnSpPr>
            <p:cNvPr id="24" name="Straight Arrow Connector 23"/>
            <p:cNvCxnSpPr/>
            <p:nvPr/>
          </p:nvCxnSpPr>
          <p:spPr bwMode="auto">
            <a:xfrm>
              <a:off x="2895600" y="3427001"/>
              <a:ext cx="914400" cy="169449"/>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25" name="Straight Arrow Connector 24"/>
            <p:cNvCxnSpPr/>
            <p:nvPr/>
          </p:nvCxnSpPr>
          <p:spPr bwMode="auto">
            <a:xfrm flipV="1">
              <a:off x="2895600" y="4282250"/>
              <a:ext cx="914400" cy="15240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Volumetric Fog Updates</a:t>
            </a:r>
            <a:endParaRPr lang="en-US" dirty="0" smtClean="0">
              <a:ea typeface="ヒラギノ角ゴ Pro W3"/>
              <a:cs typeface="ヒラギノ角ゴ Pro W3"/>
            </a:endParaRPr>
          </a:p>
        </p:txBody>
      </p:sp>
      <p:sp>
        <p:nvSpPr>
          <p:cNvPr id="3075" name="Content Placeholder 2"/>
          <p:cNvSpPr>
            <a:spLocks noGrp="1"/>
          </p:cNvSpPr>
          <p:nvPr>
            <p:ph sz="quarter" idx="4294967295"/>
          </p:nvPr>
        </p:nvSpPr>
        <p:spPr bwMode="auto">
          <a:xfrm>
            <a:off x="533400" y="1504950"/>
            <a:ext cx="8077200" cy="2743200"/>
          </a:xfrm>
          <a:prstGeom prst="rect">
            <a:avLst/>
          </a:prstGeom>
          <a:noFill/>
          <a:ln>
            <a:miter lim="800000"/>
            <a:headEnd/>
            <a:tailEnd/>
          </a:ln>
        </p:spPr>
        <p:txBody>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Little tuning: Artist controllable gradients (via </a:t>
            </a:r>
            <a:r>
              <a:rPr lang="en-US" sz="2000" dirty="0" err="1" smtClean="0">
                <a:ea typeface="MS PGothic" pitchFamily="34" charset="-128"/>
              </a:rPr>
              <a:t>ToD</a:t>
            </a:r>
            <a:r>
              <a:rPr lang="en-US" sz="2000" dirty="0" smtClean="0">
                <a:ea typeface="MS PGothic" pitchFamily="34" charset="-128"/>
              </a:rPr>
              <a:t> tool)</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Height based: Density and color for specified top and bottom height</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Radial based: Size, color and lobe around sun position</a:t>
            </a:r>
            <a:endParaRPr lang="en-US" sz="1600" dirty="0" smtClean="0">
              <a:ea typeface="MS PGothic" pitchFamily="34" charset="-128"/>
            </a:endParaRPr>
          </a:p>
          <a:p>
            <a:pPr marL="1143000" lvl="2" indent="-228600" eaLnBrk="1" hangingPunct="1">
              <a:spcBef>
                <a:spcPts val="200"/>
              </a:spcBef>
              <a:spcAft>
                <a:spcPts val="200"/>
              </a:spcAft>
              <a:buClr>
                <a:srgbClr val="008AB9"/>
              </a:buClr>
              <a:buFont typeface="Wingdings" pitchFamily="2" charset="2"/>
              <a:buChar char="§"/>
            </a:pPr>
            <a:endParaRPr lang="en-US" sz="1800" dirty="0" smtClean="0">
              <a:ea typeface="MS PGothic" pitchFamily="34" charset="-128"/>
            </a:endParaRPr>
          </a:p>
        </p:txBody>
      </p:sp>
      <p:pic>
        <p:nvPicPr>
          <p:cNvPr id="5" name="Picture 4" descr="4.png"/>
          <p:cNvPicPr>
            <a:picLocks noChangeAspect="1"/>
          </p:cNvPicPr>
          <p:nvPr/>
        </p:nvPicPr>
        <p:blipFill>
          <a:blip r:embed="rId3"/>
          <a:stretch>
            <a:fillRect/>
          </a:stretch>
        </p:blipFill>
        <p:spPr>
          <a:xfrm>
            <a:off x="2133600" y="2544318"/>
            <a:ext cx="4876800" cy="2542032"/>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66750"/>
            <a:ext cx="8077200" cy="781050"/>
          </a:xfrm>
        </p:spPr>
        <p:txBody>
          <a:bodyPr/>
          <a:lstStyle/>
          <a:p>
            <a:r>
              <a:rPr lang="pt-PT" dirty="0" smtClean="0">
                <a:effectLst>
                  <a:outerShdw blurRad="38100" dist="38100" dir="2700000" algn="tl">
                    <a:srgbClr val="000000">
                      <a:alpha val="43137"/>
                    </a:srgbClr>
                  </a:outerShdw>
                </a:effectLst>
              </a:rPr>
              <a:t>Thin G-Buffer </a:t>
            </a:r>
            <a:r>
              <a:rPr lang="pt-PT" dirty="0" smtClean="0"/>
              <a:t>2.0</a:t>
            </a:r>
            <a:endParaRPr lang="en-US" sz="2400" dirty="0">
              <a:effectLst>
                <a:outerShdw blurRad="38100" dist="38100" dir="2700000" algn="tl">
                  <a:srgbClr val="000000">
                    <a:alpha val="43137"/>
                  </a:srgbClr>
                </a:outerShdw>
              </a:effectLst>
            </a:endParaRPr>
          </a:p>
        </p:txBody>
      </p:sp>
      <p:sp>
        <p:nvSpPr>
          <p:cNvPr id="3" name="Content Placeholder 2"/>
          <p:cNvSpPr>
            <a:spLocks noGrp="1"/>
          </p:cNvSpPr>
          <p:nvPr>
            <p:ph sz="quarter" idx="10"/>
          </p:nvPr>
        </p:nvSpPr>
        <p:spPr/>
        <p:txBody>
          <a:bodyPr/>
          <a:lstStyle/>
          <a:p>
            <a:r>
              <a:rPr lang="pt-PT" dirty="0" smtClean="0"/>
              <a:t>For Crysis 3, wanted:</a:t>
            </a:r>
          </a:p>
          <a:p>
            <a:pPr lvl="1"/>
            <a:r>
              <a:rPr lang="pt-PT" dirty="0" smtClean="0"/>
              <a:t>Minimize redundant drawcalls</a:t>
            </a:r>
          </a:p>
          <a:p>
            <a:pPr lvl="1"/>
            <a:r>
              <a:rPr lang="pt-PT" dirty="0" smtClean="0"/>
              <a:t>AB details on G-Buffer with proper glossiness</a:t>
            </a:r>
          </a:p>
          <a:p>
            <a:pPr lvl="1"/>
            <a:r>
              <a:rPr lang="pt-PT" dirty="0" smtClean="0"/>
              <a:t>Tons of vegetation =&gt; Deferred translucency</a:t>
            </a:r>
          </a:p>
          <a:p>
            <a:pPr lvl="1"/>
            <a:r>
              <a:rPr lang="pt-PT" dirty="0" smtClean="0"/>
              <a:t>Multiplatform friendly</a:t>
            </a:r>
            <a:endParaRPr lang="pt-PT" dirty="0"/>
          </a:p>
          <a:p>
            <a:pPr lvl="1"/>
            <a:endParaRPr lang="pt-PT" dirty="0" smtClean="0"/>
          </a:p>
          <a:p>
            <a:pPr lvl="1"/>
            <a:endParaRPr lang="pt-PT" dirty="0"/>
          </a:p>
        </p:txBody>
      </p:sp>
    </p:spTree>
    <p:extLst>
      <p:ext uri="{BB962C8B-B14F-4D97-AF65-F5344CB8AC3E}">
        <p14:creationId xmlns:p14="http://schemas.microsoft.com/office/powerpoint/2010/main" xmlns="" val="2419064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Volumetric Fog Shadows</a:t>
            </a:r>
            <a:endParaRPr lang="en-US" dirty="0" smtClean="0">
              <a:ea typeface="ヒラギノ角ゴ Pro W3"/>
              <a:cs typeface="ヒラギノ角ゴ Pro W3"/>
            </a:endParaRPr>
          </a:p>
        </p:txBody>
      </p:sp>
      <p:sp>
        <p:nvSpPr>
          <p:cNvPr id="4099" name="Content Placeholder 2"/>
          <p:cNvSpPr>
            <a:spLocks noGrp="1"/>
          </p:cNvSpPr>
          <p:nvPr>
            <p:ph sz="quarter" idx="4294967295"/>
          </p:nvPr>
        </p:nvSpPr>
        <p:spPr bwMode="auto">
          <a:xfrm>
            <a:off x="533400" y="1504950"/>
            <a:ext cx="8077200" cy="2743200"/>
          </a:xfrm>
          <a:prstGeom prst="rect">
            <a:avLst/>
          </a:prstGeom>
          <a:noFill/>
          <a:ln>
            <a:miter lim="800000"/>
            <a:headEnd/>
            <a:tailEnd/>
          </a:ln>
        </p:spPr>
        <p:txBody>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Based on </a:t>
            </a:r>
            <a:r>
              <a:rPr lang="en-US" sz="2000" dirty="0" smtClean="0">
                <a:ea typeface="ヒラギノ角ゴ Pro W3"/>
              </a:rPr>
              <a:t>TÓTH09</a:t>
            </a:r>
            <a:r>
              <a:rPr lang="en-US" sz="2000" dirty="0" smtClean="0">
                <a:ea typeface="MS PGothic" pitchFamily="34" charset="-128"/>
              </a:rPr>
              <a:t>: </a:t>
            </a:r>
            <a:r>
              <a:rPr lang="en-US" sz="1800" dirty="0" smtClean="0">
                <a:ea typeface="MS PGothic" pitchFamily="34" charset="-128"/>
              </a:rPr>
              <a:t>Don’t accumulate in-scattered light but shadow contribution along view ray instead</a:t>
            </a:r>
          </a:p>
          <a:p>
            <a:pPr marL="1143000" lvl="2" indent="-228600" eaLnBrk="1" hangingPunct="1">
              <a:spcBef>
                <a:spcPts val="200"/>
              </a:spcBef>
              <a:spcAft>
                <a:spcPts val="200"/>
              </a:spcAft>
              <a:buClr>
                <a:srgbClr val="008AB9"/>
              </a:buClr>
              <a:buFont typeface="Wingdings" pitchFamily="2" charset="2"/>
              <a:buChar char="§"/>
            </a:pPr>
            <a:endParaRPr lang="en-US" sz="1800" dirty="0" smtClean="0">
              <a:ea typeface="MS PGothic" pitchFamily="34" charset="-128"/>
            </a:endParaRPr>
          </a:p>
        </p:txBody>
      </p:sp>
      <p:pic>
        <p:nvPicPr>
          <p:cNvPr id="5" name="Picture 4" descr="8.png"/>
          <p:cNvPicPr>
            <a:picLocks noChangeAspect="1"/>
          </p:cNvPicPr>
          <p:nvPr/>
        </p:nvPicPr>
        <p:blipFill>
          <a:blip r:embed="rId4"/>
          <a:stretch>
            <a:fillRect/>
          </a:stretch>
        </p:blipFill>
        <p:spPr>
          <a:xfrm>
            <a:off x="1872000" y="2190750"/>
            <a:ext cx="5400000" cy="2814751"/>
          </a:xfrm>
          <a:prstGeom prst="rect">
            <a:avLst/>
          </a:prstGeom>
        </p:spPr>
      </p:pic>
      <p:pic>
        <p:nvPicPr>
          <p:cNvPr id="4" name="Picture 3" descr="5.png"/>
          <p:cNvPicPr>
            <a:picLocks noChangeAspect="1"/>
          </p:cNvPicPr>
          <p:nvPr/>
        </p:nvPicPr>
        <p:blipFill>
          <a:blip r:embed="rId5"/>
          <a:stretch>
            <a:fillRect/>
          </a:stretch>
        </p:blipFill>
        <p:spPr>
          <a:xfrm>
            <a:off x="1872000" y="2190750"/>
            <a:ext cx="5400000" cy="2814750"/>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Volumetric fog shadows</a:t>
            </a:r>
            <a:endParaRPr lang="en-US" dirty="0" smtClean="0">
              <a:ea typeface="ヒラギノ角ゴ Pro W3"/>
              <a:cs typeface="ヒラギノ角ゴ Pro W3"/>
            </a:endParaRPr>
          </a:p>
        </p:txBody>
      </p:sp>
      <p:sp>
        <p:nvSpPr>
          <p:cNvPr id="4099" name="Content Placeholder 2"/>
          <p:cNvSpPr>
            <a:spLocks noGrp="1"/>
          </p:cNvSpPr>
          <p:nvPr>
            <p:ph sz="quarter" idx="4294967295"/>
          </p:nvPr>
        </p:nvSpPr>
        <p:spPr bwMode="auto">
          <a:xfrm>
            <a:off x="533400" y="1504950"/>
            <a:ext cx="8077200" cy="2743200"/>
          </a:xfrm>
          <a:prstGeom prst="rect">
            <a:avLst/>
          </a:prstGeom>
          <a:noFill/>
          <a:ln>
            <a:miter lim="800000"/>
            <a:headEnd/>
            <a:tailEnd/>
          </a:ln>
        </p:spPr>
        <p:txBody>
          <a:bodyPr/>
          <a:lstStyle/>
          <a:p>
            <a:pPr marL="273050" lvl="1" indent="-273050" eaLnBrk="1" hangingPunct="1">
              <a:spcBef>
                <a:spcPts val="200"/>
              </a:spcBef>
              <a:spcAft>
                <a:spcPts val="200"/>
              </a:spcAft>
              <a:buClr>
                <a:srgbClr val="008AB9"/>
              </a:buClr>
              <a:buFont typeface="Wingdings" pitchFamily="2" charset="2"/>
              <a:buChar char="§"/>
            </a:pPr>
            <a:r>
              <a:rPr lang="en-US" sz="2000" dirty="0">
                <a:ea typeface="MS PGothic" pitchFamily="34" charset="-128"/>
              </a:rPr>
              <a:t>Interleave pass distributes 1024 shadow samples on a 8x8 grid shared by neighboring pixels</a:t>
            </a:r>
          </a:p>
          <a:p>
            <a:pPr marL="444500" lvl="2" indent="-273050" eaLnBrk="1" hangingPunct="1">
              <a:spcBef>
                <a:spcPts val="200"/>
              </a:spcBef>
              <a:spcAft>
                <a:spcPts val="200"/>
              </a:spcAft>
              <a:buClr>
                <a:srgbClr val="008AB9"/>
              </a:buClr>
              <a:buFont typeface="Wingdings" pitchFamily="2" charset="2"/>
              <a:buChar char="§"/>
            </a:pPr>
            <a:r>
              <a:rPr lang="pt-PT" sz="1600" dirty="0">
                <a:ea typeface="MS PGothic" pitchFamily="34" charset="-128"/>
              </a:rPr>
              <a:t>Half resolution destination target</a:t>
            </a:r>
            <a:endParaRPr lang="en-US" sz="1600" dirty="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a:ea typeface="MS PGothic" pitchFamily="34" charset="-128"/>
              </a:rPr>
              <a:t>Gather pass computes final shadow value</a:t>
            </a:r>
          </a:p>
          <a:p>
            <a:pPr marL="444500" lvl="2" indent="-273050" eaLnBrk="1" hangingPunct="1">
              <a:spcBef>
                <a:spcPts val="200"/>
              </a:spcBef>
              <a:spcAft>
                <a:spcPts val="200"/>
              </a:spcAft>
              <a:buClr>
                <a:srgbClr val="008AB9"/>
              </a:buClr>
              <a:buFont typeface="Wingdings" pitchFamily="2" charset="2"/>
              <a:buChar char="§"/>
            </a:pPr>
            <a:r>
              <a:rPr lang="pt-PT" sz="1600" dirty="0">
                <a:ea typeface="MS PGothic" pitchFamily="34" charset="-128"/>
              </a:rPr>
              <a:t>Bilateral filtering was used to minimize ghosting and halos</a:t>
            </a:r>
          </a:p>
          <a:p>
            <a:pPr marL="444500" lvl="2" indent="-273050" eaLnBrk="1" hangingPunct="1">
              <a:spcBef>
                <a:spcPts val="200"/>
              </a:spcBef>
              <a:spcAft>
                <a:spcPts val="200"/>
              </a:spcAft>
              <a:buClr>
                <a:srgbClr val="008AB9"/>
              </a:buClr>
              <a:buFont typeface="Wingdings" pitchFamily="2" charset="2"/>
              <a:buChar char="§"/>
            </a:pPr>
            <a:r>
              <a:rPr lang="pt-PT" sz="1600" dirty="0">
                <a:ea typeface="MS PGothic" pitchFamily="34" charset="-128"/>
              </a:rPr>
              <a:t>Shadow stored in alpha, 8 bit depth in red channel</a:t>
            </a:r>
          </a:p>
          <a:p>
            <a:pPr marL="444500" lvl="2" indent="-273050" eaLnBrk="1" hangingPunct="1">
              <a:spcBef>
                <a:spcPts val="200"/>
              </a:spcBef>
              <a:spcAft>
                <a:spcPts val="200"/>
              </a:spcAft>
              <a:buClr>
                <a:srgbClr val="008AB9"/>
              </a:buClr>
              <a:buFont typeface="Wingdings" pitchFamily="2" charset="2"/>
              <a:buChar char="§"/>
            </a:pPr>
            <a:r>
              <a:rPr lang="pt-PT" sz="1600" dirty="0">
                <a:ea typeface="MS PGothic" pitchFamily="34" charset="-128"/>
              </a:rPr>
              <a:t>Used 8 taps to compare against center full resolution </a:t>
            </a:r>
            <a:r>
              <a:rPr lang="pt-PT" sz="1600" dirty="0" smtClean="0">
                <a:ea typeface="MS PGothic" pitchFamily="34" charset="-128"/>
              </a:rPr>
              <a:t>depth</a:t>
            </a:r>
            <a:endParaRPr lang="en-US" sz="20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Max sample distance configurable </a:t>
            </a:r>
            <a:r>
              <a:rPr lang="en-US" sz="1400" i="1" dirty="0" smtClean="0">
                <a:ea typeface="MS PGothic" pitchFamily="34" charset="-128"/>
              </a:rPr>
              <a:t>(~150-200m in C3 levels)</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Cloud shadow texture baked into final result</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Final result modifies fog height and radial color</a:t>
            </a:r>
          </a:p>
          <a:p>
            <a:pPr marL="273050" lvl="1" indent="-273050" eaLnBrk="1" hangingPunct="1">
              <a:spcBef>
                <a:spcPts val="200"/>
              </a:spcBef>
              <a:spcAft>
                <a:spcPts val="200"/>
              </a:spcAft>
              <a:buClr>
                <a:srgbClr val="008AB9"/>
              </a:buClr>
              <a:buFont typeface="Wingdings" pitchFamily="2" charset="2"/>
              <a:buChar char="§"/>
            </a:pPr>
            <a:endParaRPr lang="en-US" sz="2000" dirty="0" smtClean="0">
              <a:ea typeface="MS PGothic" pitchFamily="34" charset="-128"/>
            </a:endParaRPr>
          </a:p>
          <a:p>
            <a:pPr marL="1143000" lvl="2" indent="-228600" eaLnBrk="1" hangingPunct="1">
              <a:spcBef>
                <a:spcPts val="200"/>
              </a:spcBef>
              <a:spcAft>
                <a:spcPts val="200"/>
              </a:spcAft>
              <a:buClr>
                <a:srgbClr val="008AB9"/>
              </a:buClr>
              <a:buFont typeface="Wingdings" pitchFamily="2" charset="2"/>
              <a:buChar char="§"/>
            </a:pPr>
            <a:endParaRPr lang="en-US" sz="1800" dirty="0" smtClean="0">
              <a:ea typeface="MS PGothic"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xEl>
                                              <p:pRg st="6" end="6"/>
                                            </p:txEl>
                                          </p:spTgt>
                                        </p:tgtEl>
                                        <p:attrNameLst>
                                          <p:attrName>style.visibility</p:attrName>
                                        </p:attrNameLst>
                                      </p:cBhvr>
                                      <p:to>
                                        <p:strVal val="visible"/>
                                      </p:to>
                                    </p:set>
                                    <p:animEffect transition="in" filter="fade">
                                      <p:cBhvr>
                                        <p:cTn id="7" dur="500"/>
                                        <p:tgtEl>
                                          <p:spTgt spid="4099">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xEl>
                                              <p:pRg st="7" end="7"/>
                                            </p:txEl>
                                          </p:spTgt>
                                        </p:tgtEl>
                                        <p:attrNameLst>
                                          <p:attrName>style.visibility</p:attrName>
                                        </p:attrNameLst>
                                      </p:cBhvr>
                                      <p:to>
                                        <p:strVal val="visible"/>
                                      </p:to>
                                    </p:set>
                                    <p:animEffect transition="in" filter="fade">
                                      <p:cBhvr>
                                        <p:cTn id="10" dur="500"/>
                                        <p:tgtEl>
                                          <p:spTgt spid="4099">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xEl>
                                              <p:pRg st="8" end="8"/>
                                            </p:txEl>
                                          </p:spTgt>
                                        </p:tgtEl>
                                        <p:attrNameLst>
                                          <p:attrName>style.visibility</p:attrName>
                                        </p:attrNameLst>
                                      </p:cBhvr>
                                      <p:to>
                                        <p:strVal val="visible"/>
                                      </p:to>
                                    </p:set>
                                    <p:animEffect transition="in" filter="fade">
                                      <p:cBhvr>
                                        <p:cTn id="13" dur="500"/>
                                        <p:tgtEl>
                                          <p:spTgt spid="40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pt-PT" dirty="0" smtClean="0">
                <a:effectLst>
                  <a:outerShdw blurRad="38100" dist="38100" dir="2700000" algn="tl">
                    <a:srgbClr val="C0C0C0"/>
                  </a:outerShdw>
                </a:effectLst>
                <a:ea typeface="ヒラギノ角ゴ Pro W3"/>
                <a:cs typeface="ヒラギノ角ゴ Pro W3"/>
              </a:rPr>
              <a:t>Naive Upscale</a:t>
            </a:r>
            <a:endParaRPr lang="en-US" dirty="0" smtClean="0">
              <a:ea typeface="ヒラギノ角ゴ Pro W3"/>
              <a:cs typeface="ヒラギノ角ゴ Pro W3"/>
            </a:endParaRPr>
          </a:p>
        </p:txBody>
      </p:sp>
      <p:pic>
        <p:nvPicPr>
          <p:cNvPr id="4" name="Content Placeholder 3" descr="7.png"/>
          <p:cNvPicPr>
            <a:picLocks noGrp="1" noChangeAspect="1"/>
          </p:cNvPicPr>
          <p:nvPr>
            <p:ph sz="quarter" idx="4294967295"/>
          </p:nvPr>
        </p:nvPicPr>
        <p:blipFill>
          <a:blip r:embed="rId3"/>
          <a:stretch>
            <a:fillRect/>
          </a:stretch>
        </p:blipFill>
        <p:spPr bwMode="auto">
          <a:xfrm>
            <a:off x="914400" y="1333350"/>
            <a:ext cx="7200000" cy="3753000"/>
          </a:xfrm>
          <a:prstGeom prst="rect">
            <a:avLst/>
          </a:prstGeom>
          <a:noFill/>
          <a:ln>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Bilateral Upscale</a:t>
            </a:r>
            <a:endParaRPr lang="en-US" dirty="0" smtClean="0">
              <a:ea typeface="ヒラギノ角ゴ Pro W3"/>
              <a:cs typeface="ヒラギノ角ゴ Pro W3"/>
            </a:endParaRPr>
          </a:p>
        </p:txBody>
      </p:sp>
      <p:pic>
        <p:nvPicPr>
          <p:cNvPr id="4" name="Content Placeholder 3" descr="7.png"/>
          <p:cNvPicPr>
            <a:picLocks noGrp="1" noChangeAspect="1"/>
          </p:cNvPicPr>
          <p:nvPr>
            <p:ph sz="quarter" idx="4294967295"/>
          </p:nvPr>
        </p:nvPicPr>
        <p:blipFill>
          <a:blip r:embed="rId3"/>
          <a:stretch>
            <a:fillRect/>
          </a:stretch>
        </p:blipFill>
        <p:spPr bwMode="auto">
          <a:xfrm>
            <a:off x="914400" y="1333350"/>
            <a:ext cx="7200000" cy="3752999"/>
          </a:xfrm>
          <a:prstGeom prst="rect">
            <a:avLst/>
          </a:prstGeom>
          <a:noFill/>
          <a:ln>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Silhouette POM</a:t>
            </a:r>
            <a:endParaRPr lang="en-US" dirty="0" smtClean="0">
              <a:ea typeface="ヒラギノ角ゴ Pro W3"/>
              <a:cs typeface="ヒラギノ角ゴ Pro W3"/>
            </a:endParaRPr>
          </a:p>
        </p:txBody>
      </p:sp>
      <p:pic>
        <p:nvPicPr>
          <p:cNvPr id="4" name="Picture 3" descr="3.png"/>
          <p:cNvPicPr>
            <a:picLocks noChangeAspect="1"/>
          </p:cNvPicPr>
          <p:nvPr/>
        </p:nvPicPr>
        <p:blipFill>
          <a:blip r:embed="rId3"/>
          <a:stretch>
            <a:fillRect/>
          </a:stretch>
        </p:blipFill>
        <p:spPr>
          <a:xfrm>
            <a:off x="972001" y="1276350"/>
            <a:ext cx="7199998" cy="3743998"/>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Silhouette POM</a:t>
            </a:r>
            <a:endParaRPr lang="en-US" dirty="0" smtClean="0">
              <a:ea typeface="ヒラギノ角ゴ Pro W3"/>
              <a:cs typeface="ヒラギノ角ゴ Pro W3"/>
            </a:endParaRPr>
          </a:p>
        </p:txBody>
      </p:sp>
      <p:sp>
        <p:nvSpPr>
          <p:cNvPr id="6147" name="Content Placeholder 2"/>
          <p:cNvSpPr>
            <a:spLocks noGrp="1"/>
          </p:cNvSpPr>
          <p:nvPr>
            <p:ph sz="quarter" idx="4294967295"/>
          </p:nvPr>
        </p:nvSpPr>
        <p:spPr bwMode="auto">
          <a:xfrm>
            <a:off x="533400" y="1504950"/>
            <a:ext cx="8077200" cy="2743200"/>
          </a:xfrm>
          <a:prstGeom prst="rect">
            <a:avLst/>
          </a:prstGeom>
          <a:noFill/>
          <a:ln>
            <a:miter lim="800000"/>
            <a:headEnd/>
            <a:tailEnd/>
          </a:ln>
        </p:spPr>
        <p:txBody>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Alternative to tessellation based displacement mapping</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Looked into various approaches, most weren’t practical for production</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Current implementation is based on principle of barycentric correspondence </a:t>
            </a:r>
            <a:r>
              <a:rPr lang="en-US" sz="1600" dirty="0" smtClean="0">
                <a:ea typeface="MS PGothic" pitchFamily="34" charset="-128"/>
              </a:rPr>
              <a:t>(JESCHKE07) </a:t>
            </a:r>
            <a:endParaRPr lang="en-US" sz="1600" i="1" dirty="0" smtClean="0">
              <a:ea typeface="MS PGothic" pitchFamily="34" charset="-128"/>
            </a:endParaRPr>
          </a:p>
        </p:txBody>
      </p:sp>
      <p:grpSp>
        <p:nvGrpSpPr>
          <p:cNvPr id="7" name="Group 6"/>
          <p:cNvGrpSpPr/>
          <p:nvPr/>
        </p:nvGrpSpPr>
        <p:grpSpPr>
          <a:xfrm>
            <a:off x="1978046" y="2876550"/>
            <a:ext cx="5187908" cy="2195156"/>
            <a:chOff x="1985963" y="2876550"/>
            <a:chExt cx="5187908" cy="2195156"/>
          </a:xfrm>
        </p:grpSpPr>
        <p:pic>
          <p:nvPicPr>
            <p:cNvPr id="5" name="Picture 4" descr="4.png"/>
            <p:cNvPicPr>
              <a:picLocks noChangeAspect="1"/>
            </p:cNvPicPr>
            <p:nvPr/>
          </p:nvPicPr>
          <p:blipFill>
            <a:blip r:embed="rId3"/>
            <a:stretch>
              <a:fillRect/>
            </a:stretch>
          </p:blipFill>
          <p:spPr>
            <a:xfrm>
              <a:off x="4800600" y="2876550"/>
              <a:ext cx="2373271" cy="2195156"/>
            </a:xfrm>
            <a:prstGeom prst="rect">
              <a:avLst/>
            </a:prstGeom>
          </p:spPr>
        </p:pic>
        <p:pic>
          <p:nvPicPr>
            <p:cNvPr id="6" name="Picture 5" descr="4.png"/>
            <p:cNvPicPr>
              <a:picLocks noChangeAspect="1"/>
            </p:cNvPicPr>
            <p:nvPr/>
          </p:nvPicPr>
          <p:blipFill>
            <a:blip r:embed="rId4"/>
            <a:stretch>
              <a:fillRect/>
            </a:stretch>
          </p:blipFill>
          <p:spPr>
            <a:xfrm>
              <a:off x="1985963" y="2876551"/>
              <a:ext cx="2373271" cy="2195155"/>
            </a:xfrm>
            <a:prstGeom prst="rect">
              <a:avLst/>
            </a:prstGeom>
          </p:spPr>
        </p:pic>
      </p:gr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Silhouette POM: Steps</a:t>
            </a:r>
            <a:endParaRPr lang="en-US" dirty="0" smtClean="0">
              <a:ea typeface="ヒラギノ角ゴ Pro W3"/>
              <a:cs typeface="ヒラギノ角ゴ Pro W3"/>
            </a:endParaRPr>
          </a:p>
        </p:txBody>
      </p:sp>
      <p:sp>
        <p:nvSpPr>
          <p:cNvPr id="13317" name="Content Placeholder 2"/>
          <p:cNvSpPr>
            <a:spLocks/>
          </p:cNvSpPr>
          <p:nvPr/>
        </p:nvSpPr>
        <p:spPr bwMode="auto">
          <a:xfrm>
            <a:off x="533400" y="1504950"/>
            <a:ext cx="8077200" cy="2743200"/>
          </a:xfrm>
          <a:prstGeom prst="rect">
            <a:avLst/>
          </a:prstGeom>
          <a:noFill/>
          <a:ln w="9525">
            <a:noFill/>
            <a:miter lim="800000"/>
            <a:headEnd/>
            <a:tailEnd/>
          </a:ln>
        </p:spPr>
        <p:txBody>
          <a:bodyPr/>
          <a:lstStyle/>
          <a:p>
            <a:pPr marL="273050" lvl="1" indent="-273050" algn="l">
              <a:spcBef>
                <a:spcPts val="200"/>
              </a:spcBef>
              <a:spcAft>
                <a:spcPts val="200"/>
              </a:spcAft>
              <a:buClr>
                <a:srgbClr val="008AB9"/>
              </a:buClr>
              <a:buSzPct val="75000"/>
              <a:buFont typeface="Wingdings" pitchFamily="2" charset="2"/>
              <a:buChar char="§"/>
            </a:pPr>
            <a:r>
              <a:rPr kumimoji="0" lang="en-US" sz="1600" dirty="0">
                <a:solidFill>
                  <a:srgbClr val="000000"/>
                </a:solidFill>
                <a:ea typeface="MS PGothic" pitchFamily="34" charset="-128"/>
                <a:cs typeface="ヒラギノ角ゴ Pro W3"/>
              </a:rPr>
              <a:t>Transform vertices and extrude - VS</a:t>
            </a:r>
          </a:p>
          <a:p>
            <a:pPr marL="273050" lvl="1" indent="-273050" algn="l">
              <a:spcBef>
                <a:spcPts val="200"/>
              </a:spcBef>
              <a:spcAft>
                <a:spcPts val="200"/>
              </a:spcAft>
              <a:buClr>
                <a:srgbClr val="008AB9"/>
              </a:buClr>
              <a:buSzPct val="75000"/>
              <a:buFont typeface="Wingdings" pitchFamily="2" charset="2"/>
              <a:buChar char="§"/>
            </a:pPr>
            <a:r>
              <a:rPr kumimoji="0" lang="en-US" sz="1600" dirty="0">
                <a:solidFill>
                  <a:srgbClr val="000000"/>
                </a:solidFill>
                <a:ea typeface="MS PGothic" pitchFamily="34" charset="-128"/>
                <a:cs typeface="ヒラギノ角ゴ Pro W3"/>
              </a:rPr>
              <a:t>Generate prisms (do not split into </a:t>
            </a:r>
            <a:r>
              <a:rPr kumimoji="0" lang="en-US" sz="1600" dirty="0" smtClean="0">
                <a:solidFill>
                  <a:srgbClr val="000000"/>
                </a:solidFill>
                <a:ea typeface="MS PGothic" pitchFamily="34" charset="-128"/>
                <a:cs typeface="ヒラギノ角ゴ Pro W3"/>
              </a:rPr>
              <a:t>tetrahedral) </a:t>
            </a:r>
            <a:r>
              <a:rPr kumimoji="0" lang="en-US" sz="1600" dirty="0">
                <a:solidFill>
                  <a:srgbClr val="000000"/>
                </a:solidFill>
                <a:ea typeface="MS PGothic" pitchFamily="34" charset="-128"/>
                <a:cs typeface="ヒラギノ角ゴ Pro W3"/>
              </a:rPr>
              <a:t>and setup clip planes - GS</a:t>
            </a:r>
          </a:p>
          <a:p>
            <a:pPr marL="1143000" lvl="2" indent="-228600" algn="l">
              <a:spcBef>
                <a:spcPts val="200"/>
              </a:spcBef>
              <a:spcAft>
                <a:spcPts val="200"/>
              </a:spcAft>
              <a:buClr>
                <a:srgbClr val="008AB9"/>
              </a:buClr>
              <a:buSzPct val="75000"/>
              <a:buFont typeface="Wingdings" pitchFamily="2" charset="2"/>
              <a:buChar char="§"/>
            </a:pPr>
            <a:r>
              <a:rPr kumimoji="0" lang="en-US" sz="1400" dirty="0">
                <a:solidFill>
                  <a:srgbClr val="000000"/>
                </a:solidFill>
                <a:ea typeface="MS PGothic" pitchFamily="34" charset="-128"/>
                <a:cs typeface="ヒラギノ角ゴ Pro W3"/>
              </a:rPr>
              <a:t>Generally prism sides are bilinear patches, we approximate by a conservative </a:t>
            </a:r>
            <a:r>
              <a:rPr kumimoji="0" lang="en-US" sz="1400" dirty="0" smtClean="0">
                <a:solidFill>
                  <a:srgbClr val="000000"/>
                </a:solidFill>
                <a:ea typeface="MS PGothic" pitchFamily="34" charset="-128"/>
                <a:cs typeface="ヒラギノ角ゴ Pro W3"/>
              </a:rPr>
              <a:t>plane</a:t>
            </a:r>
          </a:p>
          <a:p>
            <a:pPr marL="1143000" lvl="2" indent="-228600" algn="l">
              <a:spcBef>
                <a:spcPts val="200"/>
              </a:spcBef>
              <a:spcAft>
                <a:spcPts val="200"/>
              </a:spcAft>
              <a:buClr>
                <a:srgbClr val="008AB9"/>
              </a:buClr>
              <a:buSzPct val="75000"/>
              <a:buFont typeface="Wingdings" pitchFamily="2" charset="2"/>
              <a:buChar char="§"/>
            </a:pPr>
            <a:r>
              <a:rPr kumimoji="0" lang="en-US" sz="1400" dirty="0" smtClean="0">
                <a:solidFill>
                  <a:srgbClr val="000000"/>
                </a:solidFill>
                <a:ea typeface="MS PGothic" pitchFamily="34" charset="-128"/>
                <a:cs typeface="ヒラギノ角ゴ Pro W3"/>
              </a:rPr>
              <a:t>Note </a:t>
            </a:r>
            <a:r>
              <a:rPr kumimoji="0" lang="en-US" sz="1400" dirty="0">
                <a:solidFill>
                  <a:srgbClr val="000000"/>
                </a:solidFill>
                <a:ea typeface="MS PGothic" pitchFamily="34" charset="-128"/>
                <a:cs typeface="ヒラギノ角ゴ Pro W3"/>
              </a:rPr>
              <a:t>to IHVs: Emitting per-triangle constants would be nice</a:t>
            </a:r>
            <a:r>
              <a:rPr kumimoji="0" lang="en-US" sz="1400" dirty="0" smtClean="0">
                <a:solidFill>
                  <a:srgbClr val="000000"/>
                </a:solidFill>
                <a:ea typeface="MS PGothic" pitchFamily="34" charset="-128"/>
                <a:cs typeface="ヒラギノ角ゴ Pro W3"/>
              </a:rPr>
              <a:t>!</a:t>
            </a:r>
          </a:p>
          <a:p>
            <a:pPr marL="1600200" lvl="3" indent="-228600" algn="l">
              <a:spcBef>
                <a:spcPts val="200"/>
              </a:spcBef>
              <a:spcAft>
                <a:spcPts val="200"/>
              </a:spcAft>
              <a:buClr>
                <a:srgbClr val="008AB9"/>
              </a:buClr>
              <a:buSzPct val="75000"/>
              <a:buFont typeface="Wingdings" pitchFamily="2" charset="2"/>
              <a:buChar char="§"/>
            </a:pPr>
            <a:r>
              <a:rPr kumimoji="0" lang="pt-PT" sz="1400" dirty="0" smtClean="0">
                <a:solidFill>
                  <a:srgbClr val="000000"/>
                </a:solidFill>
                <a:ea typeface="MS PGothic" pitchFamily="34" charset="-128"/>
                <a:cs typeface="ヒラギノ角ゴ Pro W3"/>
              </a:rPr>
              <a:t>In theory, on DX11.1, we could emit via UAV output?</a:t>
            </a:r>
            <a:endParaRPr kumimoji="0" lang="en-US" sz="1400" dirty="0">
              <a:solidFill>
                <a:srgbClr val="000000"/>
              </a:solidFill>
              <a:ea typeface="MS PGothic" pitchFamily="34" charset="-128"/>
              <a:cs typeface="ヒラギノ角ゴ Pro W3"/>
            </a:endParaRPr>
          </a:p>
          <a:p>
            <a:pPr marL="273050" lvl="1" indent="-273050" algn="l">
              <a:spcBef>
                <a:spcPts val="200"/>
              </a:spcBef>
              <a:spcAft>
                <a:spcPts val="200"/>
              </a:spcAft>
              <a:buClr>
                <a:srgbClr val="008AB9"/>
              </a:buClr>
              <a:buSzPct val="75000"/>
              <a:buFont typeface="Wingdings" pitchFamily="2" charset="2"/>
              <a:buChar char="§"/>
            </a:pPr>
            <a:r>
              <a:rPr kumimoji="0" lang="en-US" sz="1600" dirty="0">
                <a:solidFill>
                  <a:srgbClr val="000000"/>
                </a:solidFill>
                <a:ea typeface="MS PGothic" pitchFamily="34" charset="-128"/>
                <a:cs typeface="ヒラギノ角ゴ Pro W3"/>
              </a:rPr>
              <a:t>Ray marching - PS</a:t>
            </a:r>
          </a:p>
          <a:p>
            <a:pPr marL="1143000" lvl="2" indent="-228600" algn="l">
              <a:spcBef>
                <a:spcPts val="200"/>
              </a:spcBef>
              <a:spcAft>
                <a:spcPts val="200"/>
              </a:spcAft>
              <a:buClr>
                <a:srgbClr val="008AB9"/>
              </a:buClr>
              <a:buSzPct val="75000"/>
              <a:buFont typeface="Wingdings" pitchFamily="2" charset="2"/>
              <a:buChar char="§"/>
            </a:pPr>
            <a:r>
              <a:rPr kumimoji="0" lang="en-US" sz="1400" dirty="0">
                <a:solidFill>
                  <a:srgbClr val="000000"/>
                </a:solidFill>
                <a:ea typeface="MS PGothic" pitchFamily="34" charset="-128"/>
                <a:cs typeface="ヒラギノ角ゴ Pro W3"/>
              </a:rPr>
              <a:t>Compute intersection of view ray with prism in WS, translate to texture space </a:t>
            </a:r>
            <a:r>
              <a:rPr kumimoji="0" lang="en-US" sz="1400">
                <a:solidFill>
                  <a:srgbClr val="000000"/>
                </a:solidFill>
                <a:ea typeface="MS PGothic" pitchFamily="34" charset="-128"/>
                <a:cs typeface="ヒラギノ角ゴ Pro W3"/>
              </a:rPr>
              <a:t>via </a:t>
            </a:r>
            <a:r>
              <a:rPr kumimoji="0" lang="en-US" sz="1400" smtClean="0">
                <a:solidFill>
                  <a:srgbClr val="000000"/>
                </a:solidFill>
                <a:ea typeface="MS PGothic" pitchFamily="34" charset="-128"/>
                <a:cs typeface="ヒラギノ角ゴ Pro W3"/>
              </a:rPr>
              <a:t>(Jeschke07) </a:t>
            </a:r>
            <a:r>
              <a:rPr kumimoji="0" lang="en-US" sz="1400" dirty="0" err="1" smtClean="0">
                <a:solidFill>
                  <a:srgbClr val="000000"/>
                </a:solidFill>
                <a:ea typeface="MS PGothic" pitchFamily="34" charset="-128"/>
                <a:cs typeface="ヒラギノ角ゴ Pro W3"/>
              </a:rPr>
              <a:t>barycentric</a:t>
            </a:r>
            <a:r>
              <a:rPr kumimoji="0" lang="en-US" sz="1400" dirty="0" smtClean="0">
                <a:solidFill>
                  <a:srgbClr val="000000"/>
                </a:solidFill>
                <a:ea typeface="MS PGothic" pitchFamily="34" charset="-128"/>
                <a:cs typeface="ヒラギノ角ゴ Pro W3"/>
              </a:rPr>
              <a:t> </a:t>
            </a:r>
            <a:r>
              <a:rPr kumimoji="0" lang="en-US" sz="1400" dirty="0">
                <a:solidFill>
                  <a:srgbClr val="000000"/>
                </a:solidFill>
                <a:ea typeface="MS PGothic" pitchFamily="34" charset="-128"/>
                <a:cs typeface="ヒラギノ角ゴ Pro W3"/>
              </a:rPr>
              <a:t>correspondence</a:t>
            </a:r>
          </a:p>
          <a:p>
            <a:pPr marL="1143000" lvl="2" indent="-228600" algn="l">
              <a:spcBef>
                <a:spcPts val="200"/>
              </a:spcBef>
              <a:spcAft>
                <a:spcPts val="200"/>
              </a:spcAft>
              <a:buClr>
                <a:srgbClr val="008AB9"/>
              </a:buClr>
              <a:buSzPct val="75000"/>
              <a:buFont typeface="Wingdings" pitchFamily="2" charset="2"/>
              <a:buChar char="§"/>
            </a:pPr>
            <a:r>
              <a:rPr kumimoji="0" lang="en-US" sz="1400" dirty="0">
                <a:solidFill>
                  <a:srgbClr val="000000"/>
                </a:solidFill>
                <a:ea typeface="MS PGothic" pitchFamily="34" charset="-128"/>
                <a:cs typeface="ヒラギノ角ゴ Pro W3"/>
              </a:rPr>
              <a:t>Use resulting texture uv and height for entry and exit to trace height field</a:t>
            </a:r>
          </a:p>
          <a:p>
            <a:pPr marL="1143000" lvl="2" indent="-228600" algn="l">
              <a:spcBef>
                <a:spcPts val="200"/>
              </a:spcBef>
              <a:spcAft>
                <a:spcPts val="200"/>
              </a:spcAft>
              <a:buClr>
                <a:srgbClr val="008AB9"/>
              </a:buClr>
              <a:buSzPct val="75000"/>
              <a:buFont typeface="Wingdings" pitchFamily="2" charset="2"/>
              <a:buChar char="§"/>
            </a:pPr>
            <a:r>
              <a:rPr kumimoji="0" lang="en-US" sz="1400" dirty="0">
                <a:solidFill>
                  <a:srgbClr val="000000"/>
                </a:solidFill>
                <a:ea typeface="MS PGothic" pitchFamily="34" charset="-128"/>
                <a:cs typeface="ヒラギノ角ゴ Pro W3"/>
              </a:rPr>
              <a:t>Compute final uv and selectively discard pixel </a:t>
            </a:r>
            <a:r>
              <a:rPr kumimoji="0" lang="en-US" sz="1200" i="1" dirty="0">
                <a:solidFill>
                  <a:srgbClr val="000000"/>
                </a:solidFill>
                <a:ea typeface="MS PGothic" pitchFamily="34" charset="-128"/>
                <a:cs typeface="ヒラギノ角ゴ Pro W3"/>
              </a:rPr>
              <a:t>(viewer below height map; view ray leaving prism before hitting terrain</a:t>
            </a:r>
            <a:r>
              <a:rPr kumimoji="0" lang="en-US" sz="1200" i="1" dirty="0" smtClean="0">
                <a:solidFill>
                  <a:srgbClr val="000000"/>
                </a:solidFill>
                <a:ea typeface="MS PGothic" pitchFamily="34" charset="-128"/>
                <a:cs typeface="ヒラギノ角ゴ Pro W3"/>
              </a:rPr>
              <a:t>)</a:t>
            </a:r>
          </a:p>
          <a:p>
            <a:pPr marL="1143000" lvl="2" indent="-228600" algn="l">
              <a:spcBef>
                <a:spcPts val="200"/>
              </a:spcBef>
              <a:spcAft>
                <a:spcPts val="200"/>
              </a:spcAft>
              <a:buClr>
                <a:srgbClr val="008AB9"/>
              </a:buClr>
              <a:buSzPct val="75000"/>
              <a:buFont typeface="Wingdings" pitchFamily="2" charset="2"/>
              <a:buChar char="§"/>
            </a:pPr>
            <a:r>
              <a:rPr kumimoji="0" lang="en-US" sz="1400" dirty="0" smtClean="0">
                <a:solidFill>
                  <a:srgbClr val="000000"/>
                </a:solidFill>
                <a:ea typeface="MS PGothic" pitchFamily="34" charset="-128"/>
                <a:cs typeface="ヒラギノ角ゴ Pro W3"/>
              </a:rPr>
              <a:t>Lots of pressure on PS, yet GS is the bottleneck (prism gen)</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Silhouette POM</a:t>
            </a:r>
            <a:endParaRPr lang="en-US" dirty="0" smtClean="0">
              <a:ea typeface="ヒラギノ角ゴ Pro W3"/>
              <a:cs typeface="ヒラギノ角ゴ Pro W3"/>
            </a:endParaRPr>
          </a:p>
        </p:txBody>
      </p:sp>
      <p:pic>
        <p:nvPicPr>
          <p:cNvPr id="4" name="Picture 3" descr="3.png"/>
          <p:cNvPicPr>
            <a:picLocks noChangeAspect="1"/>
          </p:cNvPicPr>
          <p:nvPr/>
        </p:nvPicPr>
        <p:blipFill>
          <a:blip r:embed="rId3"/>
          <a:stretch>
            <a:fillRect/>
          </a:stretch>
        </p:blipFill>
        <p:spPr>
          <a:xfrm>
            <a:off x="972000" y="1276350"/>
            <a:ext cx="7200000" cy="3743999"/>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Silhouette POM</a:t>
            </a:r>
            <a:endParaRPr lang="en-US" dirty="0" smtClean="0">
              <a:ea typeface="ヒラギノ角ゴ Pro W3"/>
              <a:cs typeface="ヒラギノ角ゴ Pro W3"/>
            </a:endParaRPr>
          </a:p>
        </p:txBody>
      </p:sp>
      <p:pic>
        <p:nvPicPr>
          <p:cNvPr id="4" name="Picture 3" descr="3.png"/>
          <p:cNvPicPr>
            <a:picLocks noChangeAspect="1"/>
          </p:cNvPicPr>
          <p:nvPr/>
        </p:nvPicPr>
        <p:blipFill>
          <a:blip r:embed="rId3"/>
          <a:stretch>
            <a:fillRect/>
          </a:stretch>
        </p:blipFill>
        <p:spPr>
          <a:xfrm>
            <a:off x="972001" y="1276350"/>
            <a:ext cx="7199998" cy="3743999"/>
          </a:xfrm>
          <a:prstGeom prst="rect">
            <a:avLst/>
          </a:prstGeom>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a:t>
            </a:r>
            <a:endParaRPr lang="en-US" dirty="0" smtClean="0">
              <a:ea typeface="ヒラギノ角ゴ Pro W3"/>
              <a:cs typeface="ヒラギノ角ゴ Pro W3"/>
            </a:endParaRPr>
          </a:p>
        </p:txBody>
      </p:sp>
      <p:pic>
        <p:nvPicPr>
          <p:cNvPr id="4" name="Content Placeholder 3" descr="1.png"/>
          <p:cNvPicPr>
            <a:picLocks noGrp="1" noChangeAspect="1"/>
          </p:cNvPicPr>
          <p:nvPr>
            <p:ph sz="quarter" idx="4294967295"/>
          </p:nvPr>
        </p:nvPicPr>
        <p:blipFill>
          <a:blip r:embed="rId3"/>
          <a:stretch>
            <a:fillRect/>
          </a:stretch>
        </p:blipFill>
        <p:spPr>
          <a:xfrm>
            <a:off x="972000" y="1518450"/>
            <a:ext cx="7200000" cy="3361499"/>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66750"/>
            <a:ext cx="8077200" cy="781050"/>
          </a:xfrm>
        </p:spPr>
        <p:txBody>
          <a:bodyPr/>
          <a:lstStyle/>
          <a:p>
            <a:r>
              <a:rPr lang="pt-PT" dirty="0" smtClean="0">
                <a:effectLst>
                  <a:outerShdw blurRad="38100" dist="38100" dir="2700000" algn="tl">
                    <a:srgbClr val="000000">
                      <a:alpha val="43137"/>
                    </a:srgbClr>
                  </a:outerShdw>
                </a:effectLst>
              </a:rPr>
              <a:t>Thin G-Buffer </a:t>
            </a:r>
            <a:r>
              <a:rPr lang="pt-PT" dirty="0" smtClean="0"/>
              <a:t>2.0</a:t>
            </a:r>
            <a:endParaRPr lang="en-US" sz="2400" dirty="0">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sz="quarter" idx="10"/>
          </p:nvPr>
        </p:nvGraphicFramePr>
        <p:xfrm>
          <a:off x="266701" y="2023110"/>
          <a:ext cx="8610599" cy="1463040"/>
        </p:xfrm>
        <a:graphic>
          <a:graphicData uri="http://schemas.openxmlformats.org/drawingml/2006/table">
            <a:tbl>
              <a:tblPr firstRow="1" bandRow="1">
                <a:tableStyleId>{638B1855-1B75-4FBE-930C-398BA8C253C6}</a:tableStyleId>
              </a:tblPr>
              <a:tblGrid>
                <a:gridCol w="1273065"/>
                <a:gridCol w="1797269"/>
                <a:gridCol w="1797269"/>
                <a:gridCol w="2096813"/>
                <a:gridCol w="1646183"/>
              </a:tblGrid>
              <a:tr h="325471">
                <a:tc gridSpan="4">
                  <a:txBody>
                    <a:bodyPr/>
                    <a:lstStyle/>
                    <a:p>
                      <a:pPr algn="ctr"/>
                      <a:r>
                        <a:rPr lang="pt-PT" dirty="0" smtClean="0"/>
                        <a:t>Channels</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de-DE" dirty="0"/>
                    </a:p>
                  </a:txBody>
                  <a:tcPr/>
                </a:tc>
                <a:tc hMerge="1">
                  <a:txBody>
                    <a:bodyPr/>
                    <a:lstStyle/>
                    <a:p>
                      <a:pPr algn="ctr"/>
                      <a:endParaRPr lang="de-DE" dirty="0"/>
                    </a:p>
                  </a:txBody>
                  <a:tcPr/>
                </a:tc>
                <a:tc hMerge="1">
                  <a:txBody>
                    <a:bodyPr/>
                    <a:lstStyle/>
                    <a:p>
                      <a:pPr algn="ctr"/>
                      <a:endParaRPr lang="de-DE" dirty="0"/>
                    </a:p>
                  </a:txBody>
                  <a:tcPr/>
                </a:tc>
                <a:tc>
                  <a:txBody>
                    <a:bodyPr/>
                    <a:lstStyle/>
                    <a:p>
                      <a:pPr algn="ctr"/>
                      <a:r>
                        <a:rPr lang="pt-PT" dirty="0" smtClean="0"/>
                        <a:t>Format</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471">
                <a:tc gridSpan="3">
                  <a:txBody>
                    <a:bodyPr/>
                    <a:lstStyle/>
                    <a:p>
                      <a:pPr algn="ctr"/>
                      <a:r>
                        <a:rPr lang="pt-PT" dirty="0" smtClean="0"/>
                        <a:t>Depth</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DE" dirty="0"/>
                    </a:p>
                  </a:txBody>
                  <a:tcPr/>
                </a:tc>
                <a:tc hMerge="1">
                  <a:txBody>
                    <a:bodyPr/>
                    <a:lstStyle/>
                    <a:p>
                      <a:endParaRPr lang="de-DE" dirty="0"/>
                    </a:p>
                  </a:txBody>
                  <a:tcPr/>
                </a:tc>
                <a:tc>
                  <a:txBody>
                    <a:bodyPr/>
                    <a:lstStyle/>
                    <a:p>
                      <a:pPr algn="ctr"/>
                      <a:r>
                        <a:rPr lang="pt-PT" dirty="0" smtClean="0"/>
                        <a:t>AmbID</a:t>
                      </a:r>
                      <a:r>
                        <a:rPr lang="pt-PT" baseline="0" dirty="0" smtClean="0"/>
                        <a:t>, Decals</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sz="1800" dirty="0" smtClean="0"/>
                        <a:t>D24S8</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471">
                <a:tc>
                  <a:txBody>
                    <a:bodyPr/>
                    <a:lstStyle/>
                    <a:p>
                      <a:pPr algn="ctr"/>
                      <a:r>
                        <a:rPr lang="pt-PT" dirty="0" smtClean="0"/>
                        <a:t>N.x</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dirty="0" smtClean="0"/>
                        <a:t>N.y</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dirty="0" smtClean="0"/>
                        <a:t>Gloss,</a:t>
                      </a:r>
                      <a:r>
                        <a:rPr lang="pt-PT" baseline="0" dirty="0" smtClean="0"/>
                        <a:t> </a:t>
                      </a:r>
                      <a:r>
                        <a:rPr lang="pt-PT" dirty="0" smtClean="0"/>
                        <a:t>Zsign</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dirty="0" smtClean="0"/>
                        <a:t>Translucency</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sz="1800" dirty="0" smtClean="0"/>
                        <a:t>A8B8G8R8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471">
                <a:tc>
                  <a:txBody>
                    <a:bodyPr/>
                    <a:lstStyle/>
                    <a:p>
                      <a:pPr algn="ctr"/>
                      <a:r>
                        <a:rPr lang="pt-PT" dirty="0" smtClean="0"/>
                        <a:t>Albedo Y</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dirty="0" smtClean="0"/>
                        <a:t>Albedo </a:t>
                      </a:r>
                      <a:r>
                        <a:rPr lang="pt-PT" baseline="0" dirty="0" smtClean="0"/>
                        <a:t>Cb,Cr</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dirty="0" smtClean="0"/>
                        <a:t>Specular Y</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dirty="0" smtClean="0"/>
                        <a:t>Per-Project</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PT" sz="1800" dirty="0" smtClean="0"/>
                        <a:t>A8B8G8R8 </a:t>
                      </a:r>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Simulation</a:t>
            </a:r>
            <a:endParaRPr lang="en-US" dirty="0" smtClean="0">
              <a:ea typeface="ヒラギノ角ゴ Pro W3"/>
              <a:cs typeface="ヒラギノ角ゴ Pro W3"/>
            </a:endParaRPr>
          </a:p>
        </p:txBody>
      </p:sp>
      <p:sp>
        <p:nvSpPr>
          <p:cNvPr id="3" name="Content Placeholder 2"/>
          <p:cNvSpPr>
            <a:spLocks noGrp="1"/>
          </p:cNvSpPr>
          <p:nvPr>
            <p:ph sz="quarter" idx="4294967295"/>
          </p:nvPr>
        </p:nvSpPr>
        <p:spPr>
          <a:xfrm>
            <a:off x="533400" y="1504950"/>
            <a:ext cx="8077200" cy="2743200"/>
          </a:xfrm>
          <a:prstGeom prst="rect">
            <a:avLst/>
          </a:prstGeom>
        </p:spPr>
        <p:txBody>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Grass blade instance:</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A chain of points held together by constraints</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Distance + bending constrains to try maintain local space rest pose angle per-particle</a:t>
            </a:r>
            <a:endParaRPr lang="en-US" sz="1200" i="1"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Physics collision geometry converted into small sphere set</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Collisions handled as plane constrains</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No stable collision handling, overdamp the instance</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Applied to vegetation meshes via software-skinning</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Exposed parameters per group:</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Stiffness, damping, wind force factor, random variance</a:t>
            </a:r>
            <a:endParaRPr lang="en-US" sz="1600" dirty="0" smtClean="0">
              <a:ea typeface="MS PGothic" pitchFamily="34" charset="-128"/>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Simulation</a:t>
            </a:r>
            <a:endParaRPr lang="en-US" dirty="0" smtClean="0">
              <a:ea typeface="ヒラギノ角ゴ Pro W3"/>
              <a:cs typeface="ヒラギノ角ゴ Pro W3"/>
            </a:endParaRPr>
          </a:p>
        </p:txBody>
      </p:sp>
      <p:pic>
        <p:nvPicPr>
          <p:cNvPr id="4" name="Content Placeholder 3" descr="1.png"/>
          <p:cNvPicPr>
            <a:picLocks noGrp="1" noChangeAspect="1"/>
          </p:cNvPicPr>
          <p:nvPr>
            <p:ph sz="quarter" idx="4294967295"/>
          </p:nvPr>
        </p:nvPicPr>
        <p:blipFill>
          <a:blip r:embed="rId3"/>
          <a:stretch>
            <a:fillRect/>
          </a:stretch>
        </p:blipFill>
        <p:spPr>
          <a:xfrm>
            <a:off x="972001" y="1518450"/>
            <a:ext cx="7199997" cy="3361499"/>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Simulation</a:t>
            </a:r>
            <a:endParaRPr lang="en-US" dirty="0" smtClean="0">
              <a:ea typeface="ヒラギノ角ゴ Pro W3"/>
              <a:cs typeface="ヒラギノ角ゴ Pro W3"/>
            </a:endParaRPr>
          </a:p>
        </p:txBody>
      </p:sp>
      <p:pic>
        <p:nvPicPr>
          <p:cNvPr id="4" name="Content Placeholder 3" descr="1.png"/>
          <p:cNvPicPr>
            <a:picLocks noGrp="1" noChangeAspect="1"/>
          </p:cNvPicPr>
          <p:nvPr>
            <p:ph sz="quarter" idx="4294967295"/>
          </p:nvPr>
        </p:nvPicPr>
        <p:blipFill>
          <a:blip r:embed="rId3"/>
          <a:stretch>
            <a:fillRect/>
          </a:stretch>
        </p:blipFill>
        <p:spPr>
          <a:xfrm>
            <a:off x="972000" y="1464450"/>
            <a:ext cx="7200000" cy="3469499"/>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Simulation</a:t>
            </a:r>
            <a:endParaRPr lang="en-US" dirty="0" smtClean="0">
              <a:ea typeface="ヒラギノ角ゴ Pro W3"/>
              <a:cs typeface="ヒラギノ角ゴ Pro W3"/>
            </a:endParaRPr>
          </a:p>
        </p:txBody>
      </p:sp>
      <p:pic>
        <p:nvPicPr>
          <p:cNvPr id="4" name="Content Placeholder 3" descr="1.png"/>
          <p:cNvPicPr>
            <a:picLocks noGrp="1" noChangeAspect="1"/>
          </p:cNvPicPr>
          <p:nvPr>
            <p:ph sz="quarter" idx="4294967295"/>
          </p:nvPr>
        </p:nvPicPr>
        <p:blipFill>
          <a:blip r:embed="rId3"/>
          <a:stretch>
            <a:fillRect/>
          </a:stretch>
        </p:blipFill>
        <p:spPr>
          <a:xfrm>
            <a:off x="972000" y="1464450"/>
            <a:ext cx="7200000" cy="3469500"/>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Simulation</a:t>
            </a:r>
            <a:endParaRPr lang="en-US" dirty="0" smtClean="0">
              <a:ea typeface="ヒラギノ角ゴ Pro W3"/>
              <a:cs typeface="ヒラギノ角ゴ Pro W3"/>
            </a:endParaRPr>
          </a:p>
        </p:txBody>
      </p:sp>
      <p:pic>
        <p:nvPicPr>
          <p:cNvPr id="4" name="Content Placeholder 3" descr="1.png"/>
          <p:cNvPicPr>
            <a:picLocks noGrp="1" noChangeAspect="1"/>
          </p:cNvPicPr>
          <p:nvPr>
            <p:ph sz="quarter" idx="4294967295"/>
          </p:nvPr>
        </p:nvPicPr>
        <p:blipFill>
          <a:blip r:embed="rId3"/>
          <a:stretch>
            <a:fillRect/>
          </a:stretch>
        </p:blipFill>
        <p:spPr>
          <a:xfrm>
            <a:off x="972000" y="1464450"/>
            <a:ext cx="7200000" cy="3469499"/>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Mesh Merging</a:t>
            </a:r>
            <a:endParaRPr lang="en-US" dirty="0" smtClean="0">
              <a:ea typeface="ヒラギノ角ゴ Pro W3"/>
              <a:cs typeface="ヒラギノ角ゴ Pro W3"/>
            </a:endParaRPr>
          </a:p>
        </p:txBody>
      </p:sp>
      <p:sp>
        <p:nvSpPr>
          <p:cNvPr id="3" name="Content Placeholder 2"/>
          <p:cNvSpPr>
            <a:spLocks noGrp="1"/>
          </p:cNvSpPr>
          <p:nvPr>
            <p:ph sz="quarter" idx="4294967295"/>
          </p:nvPr>
        </p:nvSpPr>
        <p:spPr>
          <a:xfrm>
            <a:off x="533400" y="1504950"/>
            <a:ext cx="8077200" cy="2743200"/>
          </a:xfrm>
          <a:prstGeom prst="rect">
            <a:avLst/>
          </a:prstGeom>
        </p:spPr>
        <p:txBody>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One patch results in N-Meshes</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N is number of materials used</a:t>
            </a:r>
            <a:endParaRPr lang="en-US" sz="1600" dirty="0" smtClean="0">
              <a:ea typeface="MS PGothic" pitchFamily="34" charset="-128"/>
            </a:endParaRP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Instances grouped into 16x16x16 meter patches (yes, volumetric)</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Typical Numbers:</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50k – 70k visible instances on consoles. PC &gt; 100k</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Instances have 18 to 3.6k vertices depending on mesh complexity</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Closest instances simulated every frame</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Based on distance: simulation and time sliced skinning</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Instances removed further away</a:t>
            </a:r>
            <a:endParaRPr lang="en-US" sz="1600" dirty="0" smtClean="0">
              <a:ea typeface="MS PGothic"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Mesh Merging</a:t>
            </a:r>
            <a:endParaRPr lang="en-US" dirty="0" smtClean="0">
              <a:ea typeface="ヒラギノ角ゴ Pro W3"/>
              <a:cs typeface="ヒラギノ角ゴ Pro W3"/>
            </a:endParaRPr>
          </a:p>
        </p:txBody>
      </p:sp>
      <p:pic>
        <p:nvPicPr>
          <p:cNvPr id="4" name="Content Placeholder 3" descr="3.png"/>
          <p:cNvPicPr>
            <a:picLocks noGrp="1" noChangeAspect="1"/>
          </p:cNvPicPr>
          <p:nvPr>
            <p:ph sz="quarter" idx="4294967295"/>
          </p:nvPr>
        </p:nvPicPr>
        <p:blipFill>
          <a:blip r:embed="rId3"/>
          <a:stretch>
            <a:fillRect/>
          </a:stretch>
        </p:blipFill>
        <p:spPr>
          <a:xfrm>
            <a:off x="972000" y="1428750"/>
            <a:ext cx="7200000" cy="3460499"/>
          </a:xfrm>
          <a:prstGeom prst="rect">
            <a:avLst/>
          </a:prstGeom>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Update Loop</a:t>
            </a:r>
            <a:endParaRPr lang="en-US" dirty="0" smtClean="0">
              <a:ea typeface="ヒラギノ角ゴ Pro W3"/>
              <a:cs typeface="ヒラギノ角ゴ Pro W3"/>
            </a:endParaRPr>
          </a:p>
        </p:txBody>
      </p:sp>
      <p:sp>
        <p:nvSpPr>
          <p:cNvPr id="3" name="Content Placeholder 2"/>
          <p:cNvSpPr>
            <a:spLocks noGrp="1"/>
          </p:cNvSpPr>
          <p:nvPr>
            <p:ph sz="quarter" idx="4294967295"/>
          </p:nvPr>
        </p:nvSpPr>
        <p:spPr>
          <a:xfrm>
            <a:off x="533400" y="1504950"/>
            <a:ext cx="8077200" cy="2743200"/>
          </a:xfrm>
          <a:prstGeom prst="rect">
            <a:avLst/>
          </a:prstGeom>
        </p:spPr>
        <p:txBody>
          <a:bodyPr/>
          <a:lstStyle/>
          <a:p>
            <a:pPr marL="273050" lvl="1" indent="-273050" eaLnBrk="1" hangingPunct="1">
              <a:spcBef>
                <a:spcPts val="200"/>
              </a:spcBef>
              <a:spcAft>
                <a:spcPts val="200"/>
              </a:spcAft>
              <a:buClr>
                <a:srgbClr val="008AB9"/>
              </a:buClr>
              <a:buFont typeface="Wingdings" pitchFamily="2" charset="2"/>
              <a:buChar char="§"/>
            </a:pPr>
            <a:r>
              <a:rPr lang="pt-PT" sz="2000" dirty="0" smtClean="0">
                <a:ea typeface="MS PGothic" pitchFamily="34" charset="-128"/>
              </a:rPr>
              <a:t>Culling process (for each visible patch):</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Mark visible instances</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Compute LOD</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Check if instance should be skipped in distance</a:t>
            </a:r>
            <a:endParaRPr lang="en-US" sz="16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After culling:</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Allocate (from pool) dynamic VB/IB memory for each patch</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Sample force fields into per-patch buffer (coarse discretization 4x4x4)</a:t>
            </a:r>
            <a:endParaRPr lang="en-US" sz="1600" dirty="0" smtClean="0">
              <a:ea typeface="MS PGothic" pitchFamily="34" charset="-128"/>
            </a:endParaRP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Sample physics for potential colliders, extract collider geometry</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Dispatch sim &amp; skin jobs for each patch</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Challenges</a:t>
            </a:r>
            <a:endParaRPr lang="en-US" dirty="0" smtClean="0">
              <a:ea typeface="ヒラギノ角ゴ Pro W3"/>
              <a:cs typeface="ヒラギノ角ゴ Pro W3"/>
            </a:endParaRPr>
          </a:p>
        </p:txBody>
      </p:sp>
      <p:sp>
        <p:nvSpPr>
          <p:cNvPr id="3" name="Content Placeholder 2"/>
          <p:cNvSpPr>
            <a:spLocks noGrp="1"/>
          </p:cNvSpPr>
          <p:nvPr>
            <p:ph sz="quarter" idx="4294967295"/>
          </p:nvPr>
        </p:nvSpPr>
        <p:spPr>
          <a:xfrm>
            <a:off x="533400" y="1504950"/>
            <a:ext cx="8077200" cy="2743200"/>
          </a:xfrm>
          <a:prstGeom prst="rect">
            <a:avLst/>
          </a:prstGeom>
        </p:spPr>
        <p:txBody>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Efficient buffer management</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Resulting meshes can vary in size per frame</a:t>
            </a:r>
            <a:endParaRPr lang="en-US" sz="1600" dirty="0" smtClean="0">
              <a:ea typeface="MS PGothic" pitchFamily="34" charset="-128"/>
            </a:endParaRP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Naive implementation (C2) resulted in bad perf on PC and out of vram on consoles due to fragmentation</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Current implementation inspired by “Don’t Throw it all Away” </a:t>
            </a:r>
            <a:r>
              <a:rPr lang="pt-PT" sz="1100" dirty="0" smtClean="0">
                <a:ea typeface="MS PGothic" pitchFamily="34" charset="-128"/>
              </a:rPr>
              <a:t>(McDONALD12)</a:t>
            </a:r>
            <a:endParaRPr lang="pt-PT" sz="16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pt-PT" sz="2000" dirty="0" smtClean="0">
                <a:ea typeface="MS PGothic" pitchFamily="34" charset="-128"/>
              </a:rPr>
              <a:t>Large pools for dynamic IB/VB</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Each maintains two free lists (usable and pending)</a:t>
            </a:r>
            <a:endParaRPr lang="en-US" sz="1600" dirty="0" smtClean="0">
              <a:ea typeface="MS PGothic" pitchFamily="34" charset="-128"/>
            </a:endParaRP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Each item in pending list is moved to main free list as soon as GPU query guarantees GPU done with pool</a:t>
            </a:r>
          </a:p>
          <a:p>
            <a:pPr marL="273050" lvl="1" indent="-273050" eaLnBrk="1" hangingPunct="1">
              <a:spcBef>
                <a:spcPts val="200"/>
              </a:spcBef>
              <a:spcAft>
                <a:spcPts val="200"/>
              </a:spcAft>
              <a:buClr>
                <a:srgbClr val="008AB9"/>
              </a:buClr>
              <a:buFont typeface="Wingdings" pitchFamily="2" charset="2"/>
              <a:buChar char="§"/>
            </a:pPr>
            <a:r>
              <a:rPr lang="pt-PT" sz="2000" dirty="0" smtClean="0">
                <a:ea typeface="MS PGothic" pitchFamily="34" charset="-128"/>
              </a:rPr>
              <a:t>1.3 MB consoles main memory and PC 16 MB</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Challenges (2)</a:t>
            </a:r>
            <a:endParaRPr lang="en-US" dirty="0" smtClean="0">
              <a:ea typeface="ヒラギノ角ゴ Pro W3"/>
              <a:cs typeface="ヒラギノ角ゴ Pro W3"/>
            </a:endParaRPr>
          </a:p>
        </p:txBody>
      </p:sp>
      <p:sp>
        <p:nvSpPr>
          <p:cNvPr id="3" name="Content Placeholder 2"/>
          <p:cNvSpPr>
            <a:spLocks noGrp="1"/>
          </p:cNvSpPr>
          <p:nvPr>
            <p:ph sz="quarter" idx="4294967295"/>
          </p:nvPr>
        </p:nvSpPr>
        <p:spPr>
          <a:xfrm>
            <a:off x="533400" y="1504950"/>
            <a:ext cx="8077200" cy="2743200"/>
          </a:xfrm>
          <a:prstGeom prst="rect">
            <a:avLst/>
          </a:prstGeom>
        </p:spPr>
        <p:txBody>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Efficient scheduling:</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Patch instances are divided into small groups</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Sim job kicked off for each group in main thread</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DP in render thread has blocking wait for sim job</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Job considered low-priority</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Important:</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Avoid </a:t>
            </a:r>
            <a:r>
              <a:rPr lang="en-US" sz="1600" dirty="0" smtClean="0">
                <a:ea typeface="MS PGothic" pitchFamily="34" charset="-128"/>
              </a:rPr>
              <a:t>unnecessary copies, skin directly to final destination</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Reduce throughput and memory requirements (used half &amp; fixed point precision everywhere)</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PC: ~15 </a:t>
            </a:r>
            <a:r>
              <a:rPr lang="en-US" sz="2000" dirty="0" err="1" smtClean="0">
                <a:ea typeface="MS PGothic" pitchFamily="34" charset="-128"/>
              </a:rPr>
              <a:t>ms</a:t>
            </a:r>
            <a:r>
              <a:rPr lang="en-US" sz="2000" dirty="0" smtClean="0">
                <a:ea typeface="MS PGothic" pitchFamily="34" charset="-128"/>
              </a:rPr>
              <a:t>, 300 to 600 jobs on worst case scenarios</a:t>
            </a:r>
            <a:endParaRPr lang="en-US" sz="2000" dirty="0">
              <a:ea typeface="MS PGothic" pitchFamily="34" charset="-128"/>
            </a:endParaRP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Xbox360 ~16ms, 800 jobs; PS3 ~10ms, 100-400 jobs </a:t>
            </a:r>
            <a:endParaRPr lang="en-US" sz="1600" dirty="0">
              <a:ea typeface="MS PGothic" pitchFamily="34" charset="-128"/>
            </a:endParaRPr>
          </a:p>
          <a:p>
            <a:pPr marL="444500" lvl="2" indent="-273050" eaLnBrk="1" hangingPunct="1">
              <a:spcBef>
                <a:spcPts val="200"/>
              </a:spcBef>
              <a:spcAft>
                <a:spcPts val="200"/>
              </a:spcAft>
              <a:buClr>
                <a:srgbClr val="008AB9"/>
              </a:buClr>
              <a:buFont typeface="Wingdings" pitchFamily="2" charset="2"/>
              <a:buChar char="§"/>
            </a:pPr>
            <a:endParaRPr lang="en-US" sz="1600" dirty="0" smtClean="0">
              <a:ea typeface="MS PGothic" pitchFamily="34" charset="-128"/>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1.PNG"/>
          <p:cNvPicPr>
            <a:picLocks noGrp="1" noChangeAspect="1"/>
          </p:cNvPicPr>
          <p:nvPr>
            <p:ph sz="quarter" idx="10"/>
          </p:nvPr>
        </p:nvPicPr>
        <p:blipFill>
          <a:blip r:embed="rId3"/>
          <a:srcRect l="6457"/>
          <a:stretch>
            <a:fillRect/>
          </a:stretch>
        </p:blipFill>
        <p:spPr>
          <a:xfrm>
            <a:off x="612000" y="614850"/>
            <a:ext cx="7920000" cy="4471500"/>
          </a:xfrm>
        </p:spPr>
      </p:pic>
      <p:sp>
        <p:nvSpPr>
          <p:cNvPr id="5" name="Title 4"/>
          <p:cNvSpPr>
            <a:spLocks noGrp="1"/>
          </p:cNvSpPr>
          <p:nvPr>
            <p:ph type="title"/>
          </p:nvPr>
        </p:nvSpPr>
        <p:spPr>
          <a:xfrm>
            <a:off x="609600" y="4552950"/>
            <a:ext cx="4724400" cy="495300"/>
          </a:xfrm>
        </p:spPr>
        <p:txBody>
          <a:bodyPr/>
          <a:lstStyle/>
          <a:p>
            <a:r>
              <a:rPr lang="pt-PT" sz="2400" i="1" dirty="0" smtClean="0">
                <a:solidFill>
                  <a:schemeClr val="tx1"/>
                </a:solidFill>
              </a:rPr>
              <a:t>Target Image</a:t>
            </a:r>
            <a:endParaRPr lang="en-US" sz="2400" i="1" dirty="0">
              <a:solidFill>
                <a:schemeClr val="tx1"/>
              </a:solidFill>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Challenges (3)</a:t>
            </a:r>
            <a:endParaRPr lang="en-US" dirty="0" smtClean="0">
              <a:ea typeface="ヒラギノ角ゴ Pro W3"/>
              <a:cs typeface="ヒラギノ角ゴ Pro W3"/>
            </a:endParaRPr>
          </a:p>
        </p:txBody>
      </p:sp>
      <p:sp>
        <p:nvSpPr>
          <p:cNvPr id="3" name="Content Placeholder 2"/>
          <p:cNvSpPr>
            <a:spLocks noGrp="1"/>
          </p:cNvSpPr>
          <p:nvPr>
            <p:ph sz="quarter" idx="4294967295"/>
          </p:nvPr>
        </p:nvSpPr>
        <p:spPr>
          <a:xfrm>
            <a:off x="533400" y="1504950"/>
            <a:ext cx="8077200" cy="2743200"/>
          </a:xfrm>
          <a:prstGeom prst="rect">
            <a:avLst/>
          </a:prstGeom>
        </p:spPr>
        <p:txBody>
          <a:bodyPr/>
          <a:lstStyle/>
          <a:p>
            <a:pPr marL="273050" lvl="1" indent="-273050" eaLnBrk="1" hangingPunct="1">
              <a:spcBef>
                <a:spcPts val="200"/>
              </a:spcBef>
              <a:spcAft>
                <a:spcPts val="200"/>
              </a:spcAft>
              <a:buClr>
                <a:srgbClr val="008AB9"/>
              </a:buClr>
              <a:buFont typeface="Wingdings" pitchFamily="2" charset="2"/>
              <a:buChar char="§"/>
            </a:pPr>
            <a:r>
              <a:rPr lang="pt-PT" sz="2000" dirty="0" smtClean="0">
                <a:ea typeface="MS PGothic" pitchFamily="34" charset="-128"/>
              </a:rPr>
              <a:t>Alpha tested geometry, literaly everywhere</a:t>
            </a:r>
            <a:endParaRPr lang="en-US" sz="2000" dirty="0" smtClean="0">
              <a:ea typeface="MS PGothic" pitchFamily="34" charset="-128"/>
            </a:endParaRP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Massive overdraw, also troublesome for MSAA</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Literaly worst case scenario for RSX due to poor z-cull</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Prototyped alternatives (e.g. geometry based)</a:t>
            </a:r>
          </a:p>
          <a:p>
            <a:pPr marL="901700" lvl="3" indent="-273050" eaLnBrk="1" hangingPunct="1">
              <a:spcBef>
                <a:spcPts val="200"/>
              </a:spcBef>
              <a:spcAft>
                <a:spcPts val="200"/>
              </a:spcAft>
              <a:buClr>
                <a:srgbClr val="008AB9"/>
              </a:buClr>
              <a:buFont typeface="Wingdings" pitchFamily="2" charset="2"/>
              <a:buChar char="§"/>
            </a:pPr>
            <a:r>
              <a:rPr lang="pt-PT" sz="1400" dirty="0" smtClean="0">
                <a:ea typeface="MS PGothic" pitchFamily="34" charset="-128"/>
              </a:rPr>
              <a:t>Art was not happy with these unfortunately</a:t>
            </a:r>
          </a:p>
          <a:p>
            <a:pPr marL="273050" lvl="1" indent="-273050" eaLnBrk="1" hangingPunct="1">
              <a:spcBef>
                <a:spcPts val="200"/>
              </a:spcBef>
              <a:spcAft>
                <a:spcPts val="200"/>
              </a:spcAft>
              <a:buClr>
                <a:srgbClr val="008AB9"/>
              </a:buClr>
              <a:buFont typeface="Wingdings" pitchFamily="2" charset="2"/>
              <a:buChar char="§"/>
            </a:pPr>
            <a:endParaRPr lang="en-US" sz="20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End solution: keep it simple</a:t>
            </a: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G-Buffer stage minimalistic</a:t>
            </a:r>
          </a:p>
          <a:p>
            <a:pPr marL="444500" lvl="2" indent="-273050" eaLnBrk="1" hangingPunct="1">
              <a:spcBef>
                <a:spcPts val="200"/>
              </a:spcBef>
              <a:spcAft>
                <a:spcPts val="200"/>
              </a:spcAft>
              <a:buClr>
                <a:srgbClr val="008AB9"/>
              </a:buClr>
              <a:buFont typeface="Wingdings" pitchFamily="2" charset="2"/>
              <a:buChar char="§"/>
            </a:pPr>
            <a:r>
              <a:rPr lang="en-US" sz="1600" dirty="0" smtClean="0">
                <a:ea typeface="MS PGothic" pitchFamily="34" charset="-128"/>
              </a:rPr>
              <a:t>Consoles: Mostly outputting vertex data</a:t>
            </a:r>
            <a:endParaRPr lang="pt-PT" sz="16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Art side surface coverage minimization</a:t>
            </a:r>
          </a:p>
        </p:txBody>
      </p:sp>
      <p:pic>
        <p:nvPicPr>
          <p:cNvPr id="5" name="Picture 4" descr="000.png"/>
          <p:cNvPicPr>
            <a:picLocks noChangeAspect="1"/>
          </p:cNvPicPr>
          <p:nvPr/>
        </p:nvPicPr>
        <p:blipFill>
          <a:blip r:embed="rId3"/>
          <a:stretch>
            <a:fillRect/>
          </a:stretch>
        </p:blipFill>
        <p:spPr>
          <a:xfrm>
            <a:off x="7162800" y="1428750"/>
            <a:ext cx="1245060" cy="3505200"/>
          </a:xfrm>
          <a:prstGeom prst="rect">
            <a:avLst/>
          </a:prstGeom>
        </p:spPr>
      </p:pic>
      <p:pic>
        <p:nvPicPr>
          <p:cNvPr id="6" name="Picture 5" descr="000.png"/>
          <p:cNvPicPr>
            <a:picLocks noChangeAspect="1"/>
          </p:cNvPicPr>
          <p:nvPr/>
        </p:nvPicPr>
        <p:blipFill>
          <a:blip r:embed="rId4"/>
          <a:stretch>
            <a:fillRect/>
          </a:stretch>
        </p:blipFill>
        <p:spPr>
          <a:xfrm>
            <a:off x="7162800" y="1428750"/>
            <a:ext cx="1245059" cy="3505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1.png"/>
          <p:cNvPicPr>
            <a:picLocks noChangeAspect="1"/>
          </p:cNvPicPr>
          <p:nvPr/>
        </p:nvPicPr>
        <p:blipFill>
          <a:blip r:embed="rId3"/>
          <a:stretch>
            <a:fillRect/>
          </a:stretch>
        </p:blipFill>
        <p:spPr>
          <a:xfrm>
            <a:off x="2582993" y="2571750"/>
            <a:ext cx="3978014" cy="2514600"/>
          </a:xfrm>
          <a:prstGeom prst="rect">
            <a:avLst/>
          </a:prstGeom>
        </p:spPr>
      </p:pic>
      <p:sp>
        <p:nvSpPr>
          <p:cNvPr id="2" name="Title 1"/>
          <p:cNvSpPr>
            <a:spLocks noGrp="1"/>
          </p:cNvSpPr>
          <p:nvPr>
            <p:ph type="title"/>
          </p:nvPr>
        </p:nvSpPr>
        <p:spPr/>
        <p:txBody>
          <a:bodyPr/>
          <a:lstStyle/>
          <a:p>
            <a:r>
              <a:rPr lang="en-US" dirty="0" smtClean="0"/>
              <a:t>Anti-aliasing</a:t>
            </a:r>
            <a:endParaRPr lang="en-US" dirty="0"/>
          </a:p>
        </p:txBody>
      </p:sp>
      <p:sp>
        <p:nvSpPr>
          <p:cNvPr id="3" name="Content Placeholder 2"/>
          <p:cNvSpPr>
            <a:spLocks noGrp="1"/>
          </p:cNvSpPr>
          <p:nvPr>
            <p:ph sz="quarter" idx="10"/>
          </p:nvPr>
        </p:nvSpPr>
        <p:spPr>
          <a:xfrm>
            <a:off x="533400" y="1504950"/>
            <a:ext cx="8229600" cy="2743200"/>
          </a:xfrm>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Subjective topic: Sharp VS Blurry </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Some PC gamers hate blurry, some hate sharp. </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Some even love 800x600 and no AA</a:t>
            </a:r>
            <a:endParaRPr lang="pt-PT" sz="2000" dirty="0" smtClean="0">
              <a:ea typeface="ＭＳ Ｐゴシック" pitchFamily="-112" charset="-128"/>
            </a:endParaRPr>
          </a:p>
          <a:p>
            <a:pPr marL="444500" lvl="2" indent="-273050" eaLnBrk="1" hangingPunct="1">
              <a:spcBef>
                <a:spcPts val="200"/>
              </a:spcBef>
              <a:spcAft>
                <a:spcPts val="200"/>
              </a:spcAft>
              <a:buClr>
                <a:schemeClr val="accent6"/>
              </a:buClr>
              <a:buNone/>
              <a:defRPr/>
            </a:pPr>
            <a:endParaRPr lang="pt-PT" sz="1600" dirty="0" smtClean="0">
              <a:ea typeface="ＭＳ Ｐゴシック" pitchFamily="-112" charset="-128"/>
            </a:endParaRPr>
          </a:p>
          <a:p>
            <a:pPr marL="444500" lvl="2" indent="-273050" eaLnBrk="1" hangingPunct="1">
              <a:spcBef>
                <a:spcPts val="200"/>
              </a:spcBef>
              <a:spcAft>
                <a:spcPts val="200"/>
              </a:spcAft>
              <a:buClr>
                <a:schemeClr val="accent6"/>
              </a:buClr>
              <a:buNone/>
              <a:defRPr/>
            </a:pPr>
            <a:endParaRPr lang="pt-PT" sz="1600" dirty="0" smtClean="0">
              <a:ea typeface="ＭＳ Ｐゴシック" pitchFamily="-112" charset="-128"/>
            </a:endParaRPr>
          </a:p>
        </p:txBody>
      </p:sp>
      <p:pic>
        <p:nvPicPr>
          <p:cNvPr id="8" name="Picture 7" descr="1.png"/>
          <p:cNvPicPr>
            <a:picLocks noChangeAspect="1"/>
          </p:cNvPicPr>
          <p:nvPr/>
        </p:nvPicPr>
        <p:blipFill>
          <a:blip r:embed="rId4"/>
          <a:stretch>
            <a:fillRect/>
          </a:stretch>
        </p:blipFill>
        <p:spPr>
          <a:xfrm>
            <a:off x="2837422" y="2571750"/>
            <a:ext cx="3469155" cy="2504730"/>
          </a:xfrm>
          <a:prstGeom prst="rect">
            <a:avLst/>
          </a:prstGeom>
        </p:spPr>
      </p:pic>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DX11 Deferred MSAA: 101</a:t>
            </a:r>
            <a:endParaRPr lang="en-US" dirty="0"/>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The problem:</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Multiple passes and reading/writing from Multisampled Render Targets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SV_SampleIndex / SV_Coverage system value semantics allow to solve via multipass for pixel/sample frequency passes (Thibieroz08)</a:t>
            </a: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SV_SampleIndex</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Forces pixel shader execution </a:t>
            </a:r>
            <a:r>
              <a:rPr lang="pt-PT" sz="1600" i="1" dirty="0" smtClean="0">
                <a:ea typeface="ＭＳ Ｐゴシック" pitchFamily="-112" charset="-128"/>
              </a:rPr>
              <a:t>for each </a:t>
            </a:r>
            <a:r>
              <a:rPr lang="pt-PT" sz="1600" dirty="0" smtClean="0">
                <a:ea typeface="ＭＳ Ｐゴシック" pitchFamily="-112" charset="-128"/>
              </a:rPr>
              <a:t>sub-sample</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SV_SampleIndex provides index of the sub-sample currently executed</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Index can be used to fetch sub-sample from your Multisampled RT</a:t>
            </a:r>
          </a:p>
          <a:p>
            <a:pPr marL="901700" lvl="3" indent="-273050" eaLnBrk="1" hangingPunct="1">
              <a:spcBef>
                <a:spcPts val="200"/>
              </a:spcBef>
              <a:spcAft>
                <a:spcPts val="200"/>
              </a:spcAft>
              <a:buClr>
                <a:schemeClr val="accent6"/>
              </a:buClr>
              <a:buFont typeface="Wingdings" pitchFamily="-112" charset="2"/>
              <a:buChar char="§"/>
              <a:defRPr/>
            </a:pPr>
            <a:r>
              <a:rPr lang="pt-PT" sz="1400" dirty="0" smtClean="0">
                <a:ea typeface="ＭＳ Ｐゴシック" pitchFamily="-112" charset="-128"/>
              </a:rPr>
              <a:t>E.g. FooMS.Load( UnnormScreenCoord, nCurrSample)</a:t>
            </a: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SV_Coverage</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Indicates to pixel shader which sub-samples covered during raster stage</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Can also modify sub-sample coverage for custom coverage mask</a:t>
            </a: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DX11 Deferred MSAA</a:t>
            </a:r>
            <a:endParaRPr lang="en-US" dirty="0"/>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Foundation for almost all our supported AA techniques</a:t>
            </a: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Simple theory =&gt; troublesome practice</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At least with fairly complex and deferred based engines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Disclaimer: </a:t>
            </a:r>
          </a:p>
          <a:p>
            <a:pPr marL="901700" lvl="3" indent="-273050" eaLnBrk="1" hangingPunct="1">
              <a:spcBef>
                <a:spcPts val="200"/>
              </a:spcBef>
              <a:spcAft>
                <a:spcPts val="200"/>
              </a:spcAft>
              <a:buClr>
                <a:schemeClr val="accent6"/>
              </a:buClr>
              <a:buFont typeface="Wingdings" pitchFamily="-112" charset="2"/>
              <a:buChar char="§"/>
              <a:defRPr/>
            </a:pPr>
            <a:r>
              <a:rPr lang="pt-PT" sz="1400" dirty="0" smtClean="0">
                <a:ea typeface="ＭＳ Ｐゴシック" pitchFamily="-112" charset="-128"/>
              </a:rPr>
              <a:t>Non-MSAA friendly code accumulates fast</a:t>
            </a:r>
          </a:p>
          <a:p>
            <a:pPr marL="901700" lvl="3" indent="-273050" eaLnBrk="1" hangingPunct="1">
              <a:spcBef>
                <a:spcPts val="200"/>
              </a:spcBef>
              <a:spcAft>
                <a:spcPts val="200"/>
              </a:spcAft>
              <a:buClr>
                <a:schemeClr val="accent6"/>
              </a:buClr>
              <a:buFont typeface="Wingdings" pitchFamily="-112" charset="2"/>
              <a:buChar char="§"/>
              <a:defRPr/>
            </a:pPr>
            <a:r>
              <a:rPr lang="pt-PT" sz="1400" dirty="0" smtClean="0">
                <a:ea typeface="ＭＳ Ｐゴシック" pitchFamily="-112" charset="-128"/>
              </a:rPr>
              <a:t>Breaks regularly as new techniques added with no care for MSAA</a:t>
            </a:r>
          </a:p>
          <a:p>
            <a:pPr marL="901700" lvl="3" indent="-273050" eaLnBrk="1" hangingPunct="1">
              <a:spcBef>
                <a:spcPts val="200"/>
              </a:spcBef>
              <a:spcAft>
                <a:spcPts val="200"/>
              </a:spcAft>
              <a:buClr>
                <a:schemeClr val="accent6"/>
              </a:buClr>
              <a:buFont typeface="Wingdings" pitchFamily="-112" charset="2"/>
              <a:buChar char="§"/>
              <a:defRPr/>
            </a:pPr>
            <a:r>
              <a:rPr lang="pt-PT" sz="1400" dirty="0" smtClean="0">
                <a:ea typeface="ＭＳ Ｐゴシック" pitchFamily="-112" charset="-128"/>
              </a:rPr>
              <a:t>Pinpoint non-msaa friendly techniques, and </a:t>
            </a:r>
            <a:r>
              <a:rPr lang="pt-PT" sz="1400" i="1" dirty="0" smtClean="0">
                <a:ea typeface="ＭＳ Ｐゴシック" pitchFamily="-112" charset="-128"/>
              </a:rPr>
              <a:t>update them one by one</a:t>
            </a:r>
            <a:r>
              <a:rPr lang="pt-PT" sz="1400" dirty="0" smtClean="0">
                <a:ea typeface="ＭＳ Ｐゴシック" pitchFamily="-112" charset="-128"/>
              </a:rPr>
              <a:t>.</a:t>
            </a:r>
          </a:p>
          <a:p>
            <a:pPr marL="1358900" lvl="4" indent="-273050" eaLnBrk="1" hangingPunct="1">
              <a:spcBef>
                <a:spcPts val="200"/>
              </a:spcBef>
              <a:spcAft>
                <a:spcPts val="200"/>
              </a:spcAft>
              <a:buClr>
                <a:schemeClr val="accent6"/>
              </a:buClr>
              <a:buFont typeface="Wingdings" pitchFamily="-112" charset="2"/>
              <a:buChar char="§"/>
              <a:defRPr/>
            </a:pPr>
            <a:r>
              <a:rPr lang="pt-PT" sz="1400" dirty="0" smtClean="0">
                <a:ea typeface="ＭＳ Ｐゴシック" pitchFamily="-112" charset="-128"/>
              </a:rPr>
              <a:t>Rinse and repeat and you’ll get there eventually.</a:t>
            </a:r>
            <a:endParaRPr lang="pt-PT" sz="16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Will be enforced by default on our future engine versions</a:t>
            </a: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Custom Resolve &amp; Per-Sample Mask</a:t>
            </a:r>
            <a:endParaRPr lang="en-US" dirty="0"/>
          </a:p>
        </p:txBody>
      </p:sp>
      <p:sp>
        <p:nvSpPr>
          <p:cNvPr id="3" name="Content Placeholder 2"/>
          <p:cNvSpPr>
            <a:spLocks noGrp="1"/>
          </p:cNvSpPr>
          <p:nvPr>
            <p:ph sz="quarter" idx="10"/>
          </p:nvPr>
        </p:nvSpPr>
        <p:spPr>
          <a:xfrm>
            <a:off x="533400" y="1504950"/>
            <a:ext cx="8229600" cy="2743200"/>
          </a:xfrm>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Post G-Buffer, perform a custom msaa resolve:</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Outputs sample 0 for lighting/other msaa dependent passes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Creates sub-sample mask on same pass, rejecting similar samples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Tag stencil with sub-sample mask</a:t>
            </a:r>
            <a:endParaRPr lang="pt-PT" sz="1600" dirty="0">
              <a:ea typeface="ＭＳ Ｐゴシック" pitchFamily="-112" charset="-128"/>
            </a:endParaRPr>
          </a:p>
          <a:p>
            <a:pPr marL="444500" lvl="2"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How to combine with existing complex techniques that might be using Stencil Buffer already?</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Reserve 1 bit from stencil buffer</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Update it with sub-sample mask </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Make usage of stencil read/write bitmask to avoid bit override</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Restore whenever a stencil clear occurs</a:t>
            </a: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smtClean="0"/>
              <a:t>SV_Coverage</a:t>
            </a:r>
            <a:endParaRPr lang="en-US" dirty="0"/>
          </a:p>
        </p:txBody>
      </p:sp>
      <p:pic>
        <p:nvPicPr>
          <p:cNvPr id="4" name="Content Placeholder 3" descr="3.PNG"/>
          <p:cNvPicPr>
            <a:picLocks noGrp="1" noChangeAspect="1"/>
          </p:cNvPicPr>
          <p:nvPr>
            <p:ph sz="quarter" idx="10"/>
          </p:nvPr>
        </p:nvPicPr>
        <p:blipFill>
          <a:blip r:embed="rId3"/>
          <a:stretch>
            <a:fillRect/>
          </a:stretch>
        </p:blipFill>
        <p:spPr>
          <a:xfrm>
            <a:off x="1152000" y="1276350"/>
            <a:ext cx="6839999" cy="3749175"/>
          </a:xfrm>
        </p:spPr>
      </p:pic>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Custom Per-Sample Mask</a:t>
            </a:r>
            <a:endParaRPr lang="en-US" dirty="0"/>
          </a:p>
        </p:txBody>
      </p:sp>
      <p:pic>
        <p:nvPicPr>
          <p:cNvPr id="4" name="Content Placeholder 3" descr="3.PNG"/>
          <p:cNvPicPr>
            <a:picLocks noGrp="1" noChangeAspect="1"/>
          </p:cNvPicPr>
          <p:nvPr>
            <p:ph sz="quarter" idx="10"/>
          </p:nvPr>
        </p:nvPicPr>
        <p:blipFill>
          <a:blip r:embed="rId3"/>
          <a:stretch>
            <a:fillRect/>
          </a:stretch>
        </p:blipFill>
        <p:spPr>
          <a:xfrm>
            <a:off x="1152000" y="1276350"/>
            <a:ext cx="6840000" cy="3749175"/>
          </a:xfrm>
        </p:spPr>
      </p:pic>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Final Result</a:t>
            </a:r>
            <a:endParaRPr lang="en-US" dirty="0"/>
          </a:p>
        </p:txBody>
      </p:sp>
      <p:pic>
        <p:nvPicPr>
          <p:cNvPr id="4" name="Content Placeholder 3" descr="3.PNG"/>
          <p:cNvPicPr>
            <a:picLocks noGrp="1" noChangeAspect="1"/>
          </p:cNvPicPr>
          <p:nvPr>
            <p:ph sz="quarter" idx="10"/>
          </p:nvPr>
        </p:nvPicPr>
        <p:blipFill>
          <a:blip r:embed="rId3"/>
          <a:stretch>
            <a:fillRect/>
          </a:stretch>
        </p:blipFill>
        <p:spPr>
          <a:xfrm>
            <a:off x="1152000" y="1276350"/>
            <a:ext cx="6839999" cy="3749175"/>
          </a:xfrm>
        </p:spPr>
      </p:pic>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Pixel/Sample Frequency Passes</a:t>
            </a:r>
            <a:endParaRPr lang="en-US" dirty="0"/>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Ensure disabling sample bit override via stencil write mask</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StencilWriteMask = 0x7F</a:t>
            </a: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Pixel Frequency Passes</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Set stencil read mask to reserved bits for </a:t>
            </a:r>
            <a:r>
              <a:rPr lang="pt-PT" sz="1600" i="1" dirty="0" smtClean="0">
                <a:ea typeface="ＭＳ Ｐゴシック" pitchFamily="-112" charset="-128"/>
              </a:rPr>
              <a:t>per-pixel</a:t>
            </a:r>
            <a:r>
              <a:rPr lang="pt-PT" sz="1600" dirty="0" smtClean="0">
                <a:ea typeface="ＭＳ Ｐゴシック" pitchFamily="-112" charset="-128"/>
              </a:rPr>
              <a:t> regions (~0x80)</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Bind pre-resolved (non-multisampled) targets SRVs</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Render pass as usual</a:t>
            </a: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Sample Frequency Passes</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Set stencil read mask to reserved bit for </a:t>
            </a:r>
            <a:r>
              <a:rPr lang="pt-PT" sz="1600" i="1" dirty="0" smtClean="0">
                <a:ea typeface="ＭＳ Ｐゴシック" pitchFamily="-112" charset="-128"/>
              </a:rPr>
              <a:t>per-sample</a:t>
            </a:r>
            <a:r>
              <a:rPr lang="pt-PT" sz="1600" dirty="0" smtClean="0">
                <a:ea typeface="ＭＳ Ｐゴシック" pitchFamily="-112" charset="-128"/>
              </a:rPr>
              <a:t> regions (0x80)</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Bind multisampled targets SRVs</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Index current sub-sample via SV_SAMPLEINDEX</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Render pass as usual</a:t>
            </a: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 Test Super-Sampling</a:t>
            </a:r>
            <a:endParaRPr lang="en-US" dirty="0"/>
          </a:p>
        </p:txBody>
      </p:sp>
      <p:sp>
        <p:nvSpPr>
          <p:cNvPr id="7" name="Content Placeholder 6"/>
          <p:cNvSpPr>
            <a:spLocks noGrp="1"/>
          </p:cNvSpPr>
          <p:nvPr>
            <p:ph sz="quarter" idx="10"/>
          </p:nvPr>
        </p:nvSpPr>
        <p:spPr/>
        <p:txBody>
          <a:bodyPr/>
          <a:lstStyle/>
          <a:p>
            <a:r>
              <a:rPr lang="pt-PT" sz="2400" dirty="0" smtClean="0"/>
              <a:t>Alpha testing is a special case</a:t>
            </a:r>
          </a:p>
          <a:p>
            <a:pPr lvl="1"/>
            <a:r>
              <a:rPr lang="pt-PT" sz="2000" dirty="0" smtClean="0"/>
              <a:t>Default SV_Coverage only applies to triangle edges</a:t>
            </a:r>
          </a:p>
          <a:p>
            <a:r>
              <a:rPr lang="pt-PT" sz="2400" dirty="0" smtClean="0"/>
              <a:t>Create your own sub-sample coverage mask</a:t>
            </a:r>
          </a:p>
          <a:p>
            <a:pPr lvl="1"/>
            <a:r>
              <a:rPr lang="pt-PT" sz="2000" dirty="0" smtClean="0"/>
              <a:t>E.g. check if current sub-sample AT or not and set bit</a:t>
            </a:r>
          </a:p>
          <a:p>
            <a:endParaRPr lang="de-DE" dirty="0" smtClean="0"/>
          </a:p>
          <a:p>
            <a:endParaRPr lang="de-DE" dirty="0" smtClean="0"/>
          </a:p>
          <a:p>
            <a:pPr lvl="1"/>
            <a:endParaRPr lang="pt-PT" sz="2000" dirty="0" smtClean="0"/>
          </a:p>
        </p:txBody>
      </p:sp>
      <p:graphicFrame>
        <p:nvGraphicFramePr>
          <p:cNvPr id="4" name="Table 3"/>
          <p:cNvGraphicFramePr>
            <a:graphicFrameLocks noGrp="1"/>
          </p:cNvGraphicFramePr>
          <p:nvPr/>
        </p:nvGraphicFramePr>
        <p:xfrm>
          <a:off x="1447800" y="3257550"/>
          <a:ext cx="6248400" cy="1676400"/>
        </p:xfrm>
        <a:graphic>
          <a:graphicData uri="http://schemas.openxmlformats.org/drawingml/2006/table">
            <a:tbl>
              <a:tblPr firstRow="1" bandRow="1">
                <a:tableStyleId>{2D5ABB26-0587-4C30-8999-92F81FD0307C}</a:tableStyleId>
              </a:tblPr>
              <a:tblGrid>
                <a:gridCol w="6248400"/>
              </a:tblGrid>
              <a:tr h="1676400">
                <a:tc>
                  <a:txBody>
                    <a:bodyPr/>
                    <a:lstStyle/>
                    <a:p>
                      <a:pPr>
                        <a:buNone/>
                      </a:pPr>
                      <a:r>
                        <a:rPr lang="pt-PT" sz="1000" i="1" dirty="0" smtClean="0">
                          <a:solidFill>
                            <a:srgbClr val="00B050"/>
                          </a:solidFill>
                          <a:latin typeface="Courier New" pitchFamily="49" charset="0"/>
                          <a:cs typeface="Courier New" pitchFamily="49" charset="0"/>
                        </a:rPr>
                        <a:t>// 2 thumbs up for standardized MSAA offsets on DX11</a:t>
                      </a:r>
                      <a:r>
                        <a:rPr lang="pt-PT" sz="1000" i="1" baseline="0" dirty="0" smtClean="0">
                          <a:solidFill>
                            <a:srgbClr val="00B050"/>
                          </a:solidFill>
                          <a:latin typeface="Courier New" pitchFamily="49" charset="0"/>
                          <a:cs typeface="Courier New" pitchFamily="49" charset="0"/>
                        </a:rPr>
                        <a:t> (and even documented!)</a:t>
                      </a:r>
                      <a:endParaRPr lang="de-DE" sz="1000" i="1" dirty="0" smtClean="0">
                        <a:solidFill>
                          <a:srgbClr val="00B050"/>
                        </a:solidFill>
                        <a:latin typeface="Courier New" pitchFamily="49" charset="0"/>
                        <a:cs typeface="Courier New" pitchFamily="49" charset="0"/>
                      </a:endParaRPr>
                    </a:p>
                    <a:p>
                      <a:pPr>
                        <a:buNone/>
                      </a:pPr>
                      <a:r>
                        <a:rPr lang="de-DE" sz="1000" dirty="0" smtClean="0">
                          <a:solidFill>
                            <a:schemeClr val="bg1">
                              <a:lumMod val="60000"/>
                              <a:lumOff val="40000"/>
                            </a:schemeClr>
                          </a:solidFill>
                          <a:latin typeface="Courier New" pitchFamily="49" charset="0"/>
                          <a:cs typeface="Courier New" pitchFamily="49" charset="0"/>
                        </a:rPr>
                        <a:t>static const float2</a:t>
                      </a:r>
                      <a:r>
                        <a:rPr lang="de-DE" sz="1000" dirty="0" smtClean="0">
                          <a:solidFill>
                            <a:srgbClr val="000000"/>
                          </a:solidFill>
                          <a:latin typeface="Courier New" pitchFamily="49" charset="0"/>
                          <a:cs typeface="Courier New" pitchFamily="49" charset="0"/>
                        </a:rPr>
                        <a:t> vMSAAOffsets[2] = {</a:t>
                      </a:r>
                      <a:r>
                        <a:rPr lang="en-US" sz="1000" dirty="0" smtClean="0">
                          <a:solidFill>
                            <a:schemeClr val="bg1">
                              <a:lumMod val="60000"/>
                              <a:lumOff val="40000"/>
                            </a:schemeClr>
                          </a:solidFill>
                          <a:latin typeface="Courier New" pitchFamily="49" charset="0"/>
                          <a:cs typeface="Courier New" pitchFamily="49" charset="0"/>
                        </a:rPr>
                        <a:t>float2</a:t>
                      </a:r>
                      <a:r>
                        <a:rPr lang="en-US" sz="1000" dirty="0" smtClean="0">
                          <a:solidFill>
                            <a:srgbClr val="000000"/>
                          </a:solidFill>
                          <a:latin typeface="Courier New" pitchFamily="49" charset="0"/>
                          <a:cs typeface="Courier New" pitchFamily="49" charset="0"/>
                        </a:rPr>
                        <a:t>(0.25, 0.25),</a:t>
                      </a:r>
                      <a:r>
                        <a:rPr lang="en-US" sz="1000" dirty="0" smtClean="0">
                          <a:solidFill>
                            <a:schemeClr val="bg1">
                              <a:lumMod val="60000"/>
                              <a:lumOff val="40000"/>
                            </a:schemeClr>
                          </a:solidFill>
                          <a:latin typeface="Courier New" pitchFamily="49" charset="0"/>
                          <a:cs typeface="Courier New" pitchFamily="49" charset="0"/>
                        </a:rPr>
                        <a:t>float2</a:t>
                      </a:r>
                      <a:r>
                        <a:rPr lang="en-US" sz="1000" dirty="0" smtClean="0">
                          <a:solidFill>
                            <a:srgbClr val="000000"/>
                          </a:solidFill>
                          <a:latin typeface="Courier New" pitchFamily="49" charset="0"/>
                          <a:cs typeface="Courier New" pitchFamily="49" charset="0"/>
                        </a:rPr>
                        <a:t>(-0.25,-0.25)</a:t>
                      </a:r>
                      <a:r>
                        <a:rPr lang="de-DE" sz="1000" dirty="0" smtClean="0">
                          <a:solidFill>
                            <a:srgbClr val="000000"/>
                          </a:solidFill>
                          <a:latin typeface="Courier New" pitchFamily="49" charset="0"/>
                          <a:cs typeface="Courier New" pitchFamily="49" charset="0"/>
                        </a:rPr>
                        <a:t>};</a:t>
                      </a:r>
                    </a:p>
                    <a:p>
                      <a:pPr>
                        <a:buNone/>
                      </a:pPr>
                      <a:r>
                        <a:rPr lang="de-DE" sz="1000" dirty="0" smtClean="0">
                          <a:solidFill>
                            <a:schemeClr val="bg1">
                              <a:lumMod val="60000"/>
                              <a:lumOff val="40000"/>
                            </a:schemeClr>
                          </a:solidFill>
                          <a:latin typeface="Courier New" pitchFamily="49" charset="0"/>
                          <a:cs typeface="Courier New" pitchFamily="49" charset="0"/>
                        </a:rPr>
                        <a:t>const float2</a:t>
                      </a:r>
                      <a:r>
                        <a:rPr lang="de-DE" sz="1000" dirty="0" smtClean="0">
                          <a:solidFill>
                            <a:srgbClr val="000000"/>
                          </a:solidFill>
                          <a:latin typeface="Courier New" pitchFamily="49" charset="0"/>
                          <a:cs typeface="Courier New" pitchFamily="49" charset="0"/>
                        </a:rPr>
                        <a:t> vDDX = </a:t>
                      </a:r>
                      <a:r>
                        <a:rPr lang="de-DE" sz="1000" dirty="0" smtClean="0">
                          <a:solidFill>
                            <a:srgbClr val="91362F"/>
                          </a:solidFill>
                          <a:latin typeface="Courier New" pitchFamily="49" charset="0"/>
                          <a:cs typeface="Courier New" pitchFamily="49" charset="0"/>
                        </a:rPr>
                        <a:t>ddx</a:t>
                      </a:r>
                      <a:r>
                        <a:rPr lang="de-DE" sz="1000" dirty="0" smtClean="0">
                          <a:solidFill>
                            <a:srgbClr val="000000"/>
                          </a:solidFill>
                          <a:latin typeface="Courier New" pitchFamily="49" charset="0"/>
                          <a:cs typeface="Courier New" pitchFamily="49" charset="0"/>
                        </a:rPr>
                        <a:t>(vTexCoord.xy);</a:t>
                      </a:r>
                    </a:p>
                    <a:p>
                      <a:pPr>
                        <a:buNone/>
                      </a:pPr>
                      <a:r>
                        <a:rPr lang="de-DE" sz="1000" dirty="0" smtClean="0">
                          <a:solidFill>
                            <a:schemeClr val="bg1">
                              <a:lumMod val="60000"/>
                              <a:lumOff val="40000"/>
                            </a:schemeClr>
                          </a:solidFill>
                          <a:latin typeface="Courier New" pitchFamily="49" charset="0"/>
                          <a:cs typeface="Courier New" pitchFamily="49" charset="0"/>
                        </a:rPr>
                        <a:t>const float2</a:t>
                      </a:r>
                      <a:r>
                        <a:rPr lang="de-DE" sz="1000" dirty="0" smtClean="0">
                          <a:solidFill>
                            <a:srgbClr val="000000"/>
                          </a:solidFill>
                          <a:latin typeface="Courier New" pitchFamily="49" charset="0"/>
                          <a:cs typeface="Courier New" pitchFamily="49" charset="0"/>
                        </a:rPr>
                        <a:t> vDDY = </a:t>
                      </a:r>
                      <a:r>
                        <a:rPr lang="de-DE" sz="1000" dirty="0" smtClean="0">
                          <a:solidFill>
                            <a:srgbClr val="91362F"/>
                          </a:solidFill>
                          <a:latin typeface="Courier New" pitchFamily="49" charset="0"/>
                          <a:cs typeface="Courier New" pitchFamily="49" charset="0"/>
                        </a:rPr>
                        <a:t>ddy</a:t>
                      </a:r>
                      <a:r>
                        <a:rPr lang="de-DE" sz="1000" dirty="0" smtClean="0">
                          <a:solidFill>
                            <a:srgbClr val="000000"/>
                          </a:solidFill>
                          <a:latin typeface="Courier New" pitchFamily="49" charset="0"/>
                          <a:cs typeface="Courier New" pitchFamily="49" charset="0"/>
                        </a:rPr>
                        <a:t>(vTexCoord.xy);</a:t>
                      </a:r>
                    </a:p>
                    <a:p>
                      <a:pPr>
                        <a:buNone/>
                      </a:pPr>
                      <a:r>
                        <a:rPr lang="nn-NO" sz="1000" dirty="0" smtClean="0">
                          <a:solidFill>
                            <a:srgbClr val="000000"/>
                          </a:solidFill>
                          <a:latin typeface="Courier New" pitchFamily="49" charset="0"/>
                          <a:cs typeface="Courier New" pitchFamily="49" charset="0"/>
                        </a:rPr>
                        <a:t>[</a:t>
                      </a:r>
                      <a:r>
                        <a:rPr lang="nn-NO" sz="1000" dirty="0" smtClean="0">
                          <a:solidFill>
                            <a:schemeClr val="bg1">
                              <a:lumMod val="60000"/>
                              <a:lumOff val="40000"/>
                            </a:schemeClr>
                          </a:solidFill>
                          <a:latin typeface="Courier New" pitchFamily="49" charset="0"/>
                          <a:cs typeface="Courier New" pitchFamily="49" charset="0"/>
                        </a:rPr>
                        <a:t>unroll</a:t>
                      </a:r>
                      <a:r>
                        <a:rPr lang="nn-NO" sz="1000" dirty="0" smtClean="0">
                          <a:solidFill>
                            <a:srgbClr val="000000"/>
                          </a:solidFill>
                          <a:latin typeface="Courier New" pitchFamily="49" charset="0"/>
                          <a:cs typeface="Courier New" pitchFamily="49" charset="0"/>
                        </a:rPr>
                        <a:t>] </a:t>
                      </a:r>
                      <a:r>
                        <a:rPr lang="nn-NO" sz="1000" dirty="0" smtClean="0">
                          <a:solidFill>
                            <a:schemeClr val="bg1">
                              <a:lumMod val="60000"/>
                              <a:lumOff val="40000"/>
                            </a:schemeClr>
                          </a:solidFill>
                          <a:latin typeface="Courier New" pitchFamily="49" charset="0"/>
                          <a:cs typeface="Courier New" pitchFamily="49" charset="0"/>
                        </a:rPr>
                        <a:t>for</a:t>
                      </a:r>
                      <a:r>
                        <a:rPr lang="nn-NO" sz="1000" dirty="0" smtClean="0">
                          <a:solidFill>
                            <a:srgbClr val="000000"/>
                          </a:solidFill>
                          <a:latin typeface="Courier New" pitchFamily="49" charset="0"/>
                          <a:cs typeface="Courier New" pitchFamily="49" charset="0"/>
                        </a:rPr>
                        <a:t>(</a:t>
                      </a:r>
                      <a:r>
                        <a:rPr lang="nn-NO" sz="1000" dirty="0" smtClean="0">
                          <a:solidFill>
                            <a:schemeClr val="bg1">
                              <a:lumMod val="60000"/>
                              <a:lumOff val="40000"/>
                            </a:schemeClr>
                          </a:solidFill>
                          <a:latin typeface="Courier New" pitchFamily="49" charset="0"/>
                          <a:cs typeface="Courier New" pitchFamily="49" charset="0"/>
                        </a:rPr>
                        <a:t>int</a:t>
                      </a:r>
                      <a:r>
                        <a:rPr lang="nn-NO" sz="1000" dirty="0" smtClean="0">
                          <a:solidFill>
                            <a:srgbClr val="000000"/>
                          </a:solidFill>
                          <a:latin typeface="Courier New" pitchFamily="49" charset="0"/>
                          <a:cs typeface="Courier New" pitchFamily="49" charset="0"/>
                        </a:rPr>
                        <a:t> s = 0; s &lt; nSampleCount; ++s)</a:t>
                      </a:r>
                    </a:p>
                    <a:p>
                      <a:pPr>
                        <a:buNone/>
                      </a:pPr>
                      <a:r>
                        <a:rPr lang="de-DE" sz="1000" dirty="0" smtClean="0">
                          <a:solidFill>
                            <a:srgbClr val="000000"/>
                          </a:solidFill>
                          <a:latin typeface="Courier New" pitchFamily="49" charset="0"/>
                          <a:cs typeface="Courier New" pitchFamily="49" charset="0"/>
                        </a:rPr>
                        <a:t>{</a:t>
                      </a:r>
                    </a:p>
                    <a:p>
                      <a:pPr>
                        <a:buNone/>
                      </a:pPr>
                      <a:r>
                        <a:rPr lang="de-DE" sz="1000" dirty="0" smtClean="0">
                          <a:solidFill>
                            <a:srgbClr val="000000"/>
                          </a:solidFill>
                          <a:latin typeface="Courier New" pitchFamily="49" charset="0"/>
                          <a:cs typeface="Courier New" pitchFamily="49" charset="0"/>
                        </a:rPr>
                        <a:t>  </a:t>
                      </a:r>
                      <a:r>
                        <a:rPr lang="de-DE" sz="1000" dirty="0" smtClean="0">
                          <a:solidFill>
                            <a:schemeClr val="bg1">
                              <a:lumMod val="60000"/>
                              <a:lumOff val="40000"/>
                            </a:schemeClr>
                          </a:solidFill>
                          <a:latin typeface="Courier New" pitchFamily="49" charset="0"/>
                          <a:cs typeface="Courier New" pitchFamily="49" charset="0"/>
                        </a:rPr>
                        <a:t>float2</a:t>
                      </a:r>
                      <a:r>
                        <a:rPr lang="de-DE" sz="1000" dirty="0" smtClean="0">
                          <a:solidFill>
                            <a:srgbClr val="000000"/>
                          </a:solidFill>
                          <a:latin typeface="Courier New" pitchFamily="49" charset="0"/>
                          <a:cs typeface="Courier New" pitchFamily="49" charset="0"/>
                        </a:rPr>
                        <a:t> vTexOffset = vMSAAOffsets[s].x * vDDX + vMSAAOffsets[s].y * vDDY;</a:t>
                      </a:r>
                    </a:p>
                    <a:p>
                      <a:pPr>
                        <a:buNone/>
                      </a:pPr>
                      <a:r>
                        <a:rPr lang="de-DE" sz="1000" dirty="0" smtClean="0">
                          <a:solidFill>
                            <a:srgbClr val="000000"/>
                          </a:solidFill>
                          <a:latin typeface="Courier New" pitchFamily="49" charset="0"/>
                          <a:cs typeface="Courier New" pitchFamily="49" charset="0"/>
                        </a:rPr>
                        <a:t>  </a:t>
                      </a:r>
                      <a:r>
                        <a:rPr lang="de-DE" sz="1000" dirty="0" smtClean="0">
                          <a:solidFill>
                            <a:schemeClr val="bg1">
                              <a:lumMod val="60000"/>
                              <a:lumOff val="40000"/>
                            </a:schemeClr>
                          </a:solidFill>
                          <a:latin typeface="Courier New" pitchFamily="49" charset="0"/>
                          <a:cs typeface="Courier New" pitchFamily="49" charset="0"/>
                        </a:rPr>
                        <a:t>float</a:t>
                      </a:r>
                      <a:r>
                        <a:rPr lang="de-DE" sz="1000" dirty="0" smtClean="0">
                          <a:solidFill>
                            <a:srgbClr val="000000"/>
                          </a:solidFill>
                          <a:latin typeface="Courier New" pitchFamily="49" charset="0"/>
                          <a:cs typeface="Courier New" pitchFamily="49" charset="0"/>
                        </a:rPr>
                        <a:t> fAlpha = tex2D(DiffuseSmp, vTexCoord + vTexOffset).w;</a:t>
                      </a:r>
                    </a:p>
                    <a:p>
                      <a:pPr>
                        <a:buNone/>
                      </a:pPr>
                      <a:r>
                        <a:rPr lang="de-DE" sz="1000" dirty="0" smtClean="0">
                          <a:solidFill>
                            <a:srgbClr val="000000"/>
                          </a:solidFill>
                          <a:latin typeface="Courier New" pitchFamily="49" charset="0"/>
                          <a:cs typeface="Courier New" pitchFamily="49" charset="0"/>
                        </a:rPr>
                        <a:t>  uCoverageMask |= ((fAlpha-fAlphaRef) &gt;= 0)? (</a:t>
                      </a:r>
                      <a:r>
                        <a:rPr lang="de-DE" sz="1000" dirty="0" smtClean="0">
                          <a:solidFill>
                            <a:schemeClr val="bg1">
                              <a:lumMod val="60000"/>
                              <a:lumOff val="40000"/>
                            </a:schemeClr>
                          </a:solidFill>
                          <a:latin typeface="Courier New" pitchFamily="49" charset="0"/>
                          <a:cs typeface="Courier New" pitchFamily="49" charset="0"/>
                        </a:rPr>
                        <a:t>uint</a:t>
                      </a:r>
                      <a:r>
                        <a:rPr lang="de-DE" sz="1000" dirty="0" smtClean="0">
                          <a:solidFill>
                            <a:srgbClr val="000000"/>
                          </a:solidFill>
                          <a:latin typeface="Courier New" pitchFamily="49" charset="0"/>
                          <a:cs typeface="Courier New" pitchFamily="49" charset="0"/>
                        </a:rPr>
                        <a:t>(0x1)&lt;&lt;i) : 0;</a:t>
                      </a:r>
                    </a:p>
                    <a:p>
                      <a:pPr>
                        <a:buNone/>
                      </a:pPr>
                      <a:r>
                        <a:rPr lang="de-DE" sz="1000" dirty="0" smtClean="0">
                          <a:solidFill>
                            <a:srgbClr val="000000"/>
                          </a:solidFill>
                          <a:latin typeface="Courier New" pitchFamily="49" charset="0"/>
                          <a:cs typeface="Courier New" pitchFamily="49" charset="0"/>
                        </a:rPr>
                        <a:t>}</a:t>
                      </a:r>
                    </a:p>
                  </a:txBody>
                  <a:tcPr/>
                </a:tc>
              </a:tr>
            </a:tbl>
          </a:graphicData>
        </a:graphic>
      </p:graphicFrame>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2.PNG"/>
          <p:cNvPicPr>
            <a:picLocks noGrp="1" noChangeAspect="1"/>
          </p:cNvPicPr>
          <p:nvPr>
            <p:ph sz="quarter" idx="10"/>
          </p:nvPr>
        </p:nvPicPr>
        <p:blipFill>
          <a:blip r:embed="rId3"/>
          <a:srcRect l="6111"/>
          <a:stretch>
            <a:fillRect/>
          </a:stretch>
        </p:blipFill>
        <p:spPr>
          <a:xfrm>
            <a:off x="612000" y="631350"/>
            <a:ext cx="7920000" cy="4455000"/>
          </a:xfrm>
        </p:spPr>
      </p:pic>
      <p:sp>
        <p:nvSpPr>
          <p:cNvPr id="5" name="Title 4"/>
          <p:cNvSpPr>
            <a:spLocks noGrp="1"/>
          </p:cNvSpPr>
          <p:nvPr>
            <p:ph type="title"/>
          </p:nvPr>
        </p:nvSpPr>
        <p:spPr>
          <a:xfrm>
            <a:off x="609600" y="4552950"/>
            <a:ext cx="4724400" cy="495300"/>
          </a:xfrm>
        </p:spPr>
        <p:txBody>
          <a:bodyPr/>
          <a:lstStyle/>
          <a:p>
            <a:r>
              <a:rPr lang="pt-PT" sz="2400" i="1" dirty="0" smtClean="0">
                <a:solidFill>
                  <a:schemeClr val="tx1"/>
                </a:solidFill>
              </a:rPr>
              <a:t>Depth</a:t>
            </a:r>
            <a:endParaRPr lang="en-US" sz="2400" i="1" dirty="0">
              <a:solidFill>
                <a:schemeClr val="tx1"/>
              </a:solidFill>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 Test Super-Sampling</a:t>
            </a:r>
            <a:endParaRPr lang="en-US" dirty="0"/>
          </a:p>
        </p:txBody>
      </p:sp>
      <p:pic>
        <p:nvPicPr>
          <p:cNvPr id="6" name="Content Placeholder 5" descr="001.PNG"/>
          <p:cNvPicPr>
            <a:picLocks noGrp="1" noChangeAspect="1"/>
          </p:cNvPicPr>
          <p:nvPr>
            <p:ph sz="quarter" idx="10"/>
          </p:nvPr>
        </p:nvPicPr>
        <p:blipFill>
          <a:blip r:embed="rId3"/>
          <a:srcRect l="3553"/>
          <a:stretch>
            <a:fillRect/>
          </a:stretch>
        </p:blipFill>
        <p:spPr>
          <a:xfrm>
            <a:off x="0" y="0"/>
            <a:ext cx="9144000" cy="5143500"/>
          </a:xfrm>
        </p:spPr>
      </p:pic>
      <p:sp>
        <p:nvSpPr>
          <p:cNvPr id="4" name="Title 1"/>
          <p:cNvSpPr txBox="1">
            <a:spLocks/>
          </p:cNvSpPr>
          <p:nvPr/>
        </p:nvSpPr>
        <p:spPr>
          <a:xfrm>
            <a:off x="76200" y="4591050"/>
            <a:ext cx="4419600" cy="4191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rPr>
              <a:t>Alpha Test SSAA Disabled</a:t>
            </a:r>
            <a:endParaRPr kumimoji="0" lang="en-US" b="0" i="0" u="none" strike="noStrike" kern="0" cap="none" spc="0" normalizeH="0" baseline="0" noProof="0" dirty="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 Test Super-Sampling</a:t>
            </a:r>
            <a:endParaRPr lang="en-US" dirty="0"/>
          </a:p>
        </p:txBody>
      </p:sp>
      <p:pic>
        <p:nvPicPr>
          <p:cNvPr id="6" name="Content Placeholder 5" descr="001.PNG"/>
          <p:cNvPicPr>
            <a:picLocks noGrp="1" noChangeAspect="1"/>
          </p:cNvPicPr>
          <p:nvPr>
            <p:ph sz="quarter" idx="10"/>
          </p:nvPr>
        </p:nvPicPr>
        <p:blipFill>
          <a:blip r:embed="rId3"/>
          <a:srcRect l="3553"/>
          <a:stretch>
            <a:fillRect/>
          </a:stretch>
        </p:blipFill>
        <p:spPr>
          <a:xfrm>
            <a:off x="0" y="0"/>
            <a:ext cx="9144000" cy="5143499"/>
          </a:xfrm>
        </p:spPr>
      </p:pic>
      <p:sp>
        <p:nvSpPr>
          <p:cNvPr id="7" name="Title 1"/>
          <p:cNvSpPr txBox="1">
            <a:spLocks/>
          </p:cNvSpPr>
          <p:nvPr/>
        </p:nvSpPr>
        <p:spPr>
          <a:xfrm>
            <a:off x="76200" y="4591050"/>
            <a:ext cx="4191000" cy="4191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rPr>
              <a:t>Alpha Test SSAA Enabled</a:t>
            </a:r>
            <a:endParaRPr kumimoji="0" lang="en-US" b="0" i="0" u="none" strike="noStrike" kern="0" cap="none" spc="0" normalizeH="0" baseline="0" noProof="0" dirty="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Corner Cases</a:t>
            </a:r>
            <a:endParaRPr lang="en-US" dirty="0"/>
          </a:p>
        </p:txBody>
      </p:sp>
      <p:sp>
        <p:nvSpPr>
          <p:cNvPr id="3" name="Content Placeholder 2"/>
          <p:cNvSpPr>
            <a:spLocks noGrp="1"/>
          </p:cNvSpPr>
          <p:nvPr>
            <p:ph sz="quarter" idx="10"/>
          </p:nvPr>
        </p:nvSpPr>
        <p:spPr>
          <a:xfrm>
            <a:off x="533400" y="1504950"/>
            <a:ext cx="5334000" cy="2743200"/>
          </a:xfrm>
        </p:spPr>
        <p:txBody>
          <a:bodyPr/>
          <a:lstStyle/>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Cascades sun shadow maps: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Doing it “by the book” gets expensive quickly</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Render shadows as usual at pixel frequency</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Bilateral upscale during deferred shading composite pass</a:t>
            </a:r>
          </a:p>
          <a:p>
            <a:pPr marL="444500" lvl="2" indent="-273050" eaLnBrk="1" hangingPunct="1">
              <a:spcBef>
                <a:spcPts val="200"/>
              </a:spcBef>
              <a:spcAft>
                <a:spcPts val="200"/>
              </a:spcAft>
              <a:buClr>
                <a:schemeClr val="accent6"/>
              </a:buClr>
              <a:buNone/>
              <a:defRPr/>
            </a:pPr>
            <a:endParaRPr lang="pt-PT" sz="1600" dirty="0" smtClean="0">
              <a:ea typeface="ＭＳ Ｐゴシック" pitchFamily="-112" charset="-128"/>
            </a:endParaRPr>
          </a:p>
        </p:txBody>
      </p:sp>
      <p:pic>
        <p:nvPicPr>
          <p:cNvPr id="16" name="Picture 15" descr="22.PNG"/>
          <p:cNvPicPr>
            <a:picLocks noChangeAspect="1"/>
          </p:cNvPicPr>
          <p:nvPr/>
        </p:nvPicPr>
        <p:blipFill>
          <a:blip r:embed="rId3"/>
          <a:srcRect l="15470" b="20370"/>
          <a:stretch>
            <a:fillRect/>
          </a:stretch>
        </p:blipFill>
        <p:spPr>
          <a:xfrm>
            <a:off x="5943600" y="762000"/>
            <a:ext cx="2921767" cy="4095750"/>
          </a:xfrm>
          <a:prstGeom prst="rect">
            <a:avLst/>
          </a:prstGeom>
        </p:spPr>
      </p:pic>
      <p:pic>
        <p:nvPicPr>
          <p:cNvPr id="17" name="Picture 16" descr="22.PNG"/>
          <p:cNvPicPr>
            <a:picLocks noChangeAspect="1"/>
          </p:cNvPicPr>
          <p:nvPr/>
        </p:nvPicPr>
        <p:blipFill>
          <a:blip r:embed="rId4"/>
          <a:srcRect l="15432" b="20370"/>
          <a:stretch>
            <a:fillRect/>
          </a:stretch>
        </p:blipFill>
        <p:spPr>
          <a:xfrm>
            <a:off x="5943600" y="762001"/>
            <a:ext cx="2923082" cy="4095749"/>
          </a:xfrm>
          <a:prstGeom prst="rect">
            <a:avLst/>
          </a:prstGeom>
        </p:spPr>
      </p:pic>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Corner Cases</a:t>
            </a:r>
            <a:endParaRPr lang="en-US" dirty="0"/>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Soft particles (or similar techniques accessing depth):</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Recommendation to tackle via per-sample frequency is quite slow on real world scenarios</a:t>
            </a:r>
          </a:p>
          <a:p>
            <a:pPr marL="593725"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Max Depth instead works quite ok for most cases and N-times faster</a:t>
            </a:r>
          </a:p>
        </p:txBody>
      </p:sp>
      <p:grpSp>
        <p:nvGrpSpPr>
          <p:cNvPr id="8" name="Group 7"/>
          <p:cNvGrpSpPr/>
          <p:nvPr/>
        </p:nvGrpSpPr>
        <p:grpSpPr>
          <a:xfrm>
            <a:off x="1954696" y="2724150"/>
            <a:ext cx="5234608" cy="2362200"/>
            <a:chOff x="1981200" y="2724150"/>
            <a:chExt cx="5234608" cy="2362200"/>
          </a:xfrm>
        </p:grpSpPr>
        <p:pic>
          <p:nvPicPr>
            <p:cNvPr id="4" name="Picture 3" descr="1.jpg"/>
            <p:cNvPicPr>
              <a:picLocks noChangeAspect="1"/>
            </p:cNvPicPr>
            <p:nvPr/>
          </p:nvPicPr>
          <p:blipFill>
            <a:blip r:embed="rId3"/>
            <a:stretch>
              <a:fillRect/>
            </a:stretch>
          </p:blipFill>
          <p:spPr>
            <a:xfrm>
              <a:off x="1981200" y="2724150"/>
              <a:ext cx="2567608" cy="2362200"/>
            </a:xfrm>
            <a:prstGeom prst="rect">
              <a:avLst/>
            </a:prstGeom>
            <a:ln>
              <a:noFill/>
            </a:ln>
          </p:spPr>
        </p:pic>
        <p:pic>
          <p:nvPicPr>
            <p:cNvPr id="7" name="Picture 6" descr="1.jpg"/>
            <p:cNvPicPr>
              <a:picLocks noChangeAspect="1"/>
            </p:cNvPicPr>
            <p:nvPr/>
          </p:nvPicPr>
          <p:blipFill>
            <a:blip r:embed="rId4"/>
            <a:stretch>
              <a:fillRect/>
            </a:stretch>
          </p:blipFill>
          <p:spPr>
            <a:xfrm>
              <a:off x="4648200" y="2724150"/>
              <a:ext cx="2567608" cy="2362199"/>
            </a:xfrm>
            <a:prstGeom prst="rect">
              <a:avLst/>
            </a:prstGeom>
            <a:ln>
              <a:noFill/>
            </a:ln>
          </p:spPr>
        </p:pic>
      </p:grpSp>
      <p:sp>
        <p:nvSpPr>
          <p:cNvPr id="12" name="Title 1"/>
          <p:cNvSpPr txBox="1">
            <a:spLocks/>
          </p:cNvSpPr>
          <p:nvPr/>
        </p:nvSpPr>
        <p:spPr>
          <a:xfrm>
            <a:off x="1981200" y="4705350"/>
            <a:ext cx="685800" cy="304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rPr>
              <a:t>Bad</a:t>
            </a:r>
            <a:endParaRPr kumimoji="0" lang="en-US" sz="1600" b="0" i="0" u="none" strike="noStrike" kern="0" cap="none" spc="0" normalizeH="0" baseline="0" noProof="0" dirty="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endParaRPr>
          </a:p>
        </p:txBody>
      </p:sp>
      <p:sp>
        <p:nvSpPr>
          <p:cNvPr id="13" name="Title 1"/>
          <p:cNvSpPr txBox="1">
            <a:spLocks/>
          </p:cNvSpPr>
          <p:nvPr/>
        </p:nvSpPr>
        <p:spPr>
          <a:xfrm>
            <a:off x="4648200" y="4705350"/>
            <a:ext cx="838200" cy="304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1600" kern="0" dirty="0" smtClean="0">
                <a:effectLst>
                  <a:outerShdw blurRad="38100" dist="38100" dir="2700000" algn="tl">
                    <a:srgbClr val="000000">
                      <a:alpha val="43137"/>
                    </a:srgbClr>
                  </a:outerShdw>
                </a:effectLst>
                <a:latin typeface="+mj-lt"/>
                <a:ea typeface="ヒラギノ角ゴ Pro W3" pitchFamily="80" charset="-128"/>
                <a:cs typeface="ヒラギノ角ゴ Pro W3" pitchFamily="80" charset="-128"/>
              </a:rPr>
              <a:t>Good</a:t>
            </a:r>
            <a:endParaRPr kumimoji="0" lang="en-US" sz="1600" b="0" i="0" u="none" strike="noStrike" kern="0" cap="none" spc="0" normalizeH="0" baseline="0" noProof="0" dirty="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MSAA Friendliness </a:t>
            </a:r>
            <a:endParaRPr lang="en-US" dirty="0"/>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MSAA unfriendly techniques, the usual suspects: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No AA at all or noticeable bright/dark silhouettes</a:t>
            </a:r>
          </a:p>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None/>
              <a:defRPr/>
            </a:pPr>
            <a:endParaRPr lang="pt-PT" sz="2000" i="1"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1000" i="1" dirty="0" smtClean="0">
              <a:ea typeface="ＭＳ Ｐゴシック" pitchFamily="-112" charset="-128"/>
            </a:endParaRPr>
          </a:p>
        </p:txBody>
      </p:sp>
      <p:grpSp>
        <p:nvGrpSpPr>
          <p:cNvPr id="6" name="Group 5"/>
          <p:cNvGrpSpPr/>
          <p:nvPr/>
        </p:nvGrpSpPr>
        <p:grpSpPr>
          <a:xfrm>
            <a:off x="905100" y="2266950"/>
            <a:ext cx="7333800" cy="2706728"/>
            <a:chOff x="743400" y="2266950"/>
            <a:chExt cx="7333800" cy="2706728"/>
          </a:xfrm>
        </p:grpSpPr>
        <p:pic>
          <p:nvPicPr>
            <p:cNvPr id="4" name="Picture 3" descr="21.JPG"/>
            <p:cNvPicPr>
              <a:picLocks noChangeAspect="1"/>
            </p:cNvPicPr>
            <p:nvPr/>
          </p:nvPicPr>
          <p:blipFill>
            <a:blip r:embed="rId2"/>
            <a:stretch>
              <a:fillRect/>
            </a:stretch>
          </p:blipFill>
          <p:spPr>
            <a:xfrm>
              <a:off x="4477200" y="2266951"/>
              <a:ext cx="3600000" cy="2706727"/>
            </a:xfrm>
            <a:prstGeom prst="rect">
              <a:avLst/>
            </a:prstGeom>
          </p:spPr>
        </p:pic>
        <p:pic>
          <p:nvPicPr>
            <p:cNvPr id="5" name="Picture 4" descr="21.JPG"/>
            <p:cNvPicPr>
              <a:picLocks noChangeAspect="1"/>
            </p:cNvPicPr>
            <p:nvPr/>
          </p:nvPicPr>
          <p:blipFill>
            <a:blip r:embed="rId3"/>
            <a:stretch>
              <a:fillRect/>
            </a:stretch>
          </p:blipFill>
          <p:spPr>
            <a:xfrm>
              <a:off x="743400" y="2266950"/>
              <a:ext cx="3600000" cy="2706726"/>
            </a:xfrm>
            <a:prstGeom prst="rect">
              <a:avLst/>
            </a:prstGeom>
          </p:spPr>
        </p:pic>
      </p:grpSp>
      <p:sp>
        <p:nvSpPr>
          <p:cNvPr id="7" name="Title 1"/>
          <p:cNvSpPr txBox="1">
            <a:spLocks/>
          </p:cNvSpPr>
          <p:nvPr/>
        </p:nvSpPr>
        <p:spPr>
          <a:xfrm>
            <a:off x="914400" y="4629150"/>
            <a:ext cx="1752600" cy="304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1600" kern="0" noProof="0" dirty="0" smtClean="0">
                <a:effectLst>
                  <a:outerShdw blurRad="38100" dist="38100" dir="2700000" algn="tl">
                    <a:srgbClr val="000000">
                      <a:alpha val="43137"/>
                    </a:srgbClr>
                  </a:outerShdw>
                </a:effectLst>
                <a:latin typeface="+mj-lt"/>
                <a:ea typeface="ヒラギノ角ゴ Pro W3" pitchFamily="80" charset="-128"/>
                <a:cs typeface="ヒラギノ角ゴ Pro W3" pitchFamily="80" charset="-128"/>
              </a:rPr>
              <a:t>Bad</a:t>
            </a:r>
            <a:endParaRPr kumimoji="0" lang="en-US" sz="1600" b="0" i="0" u="none" strike="noStrike" kern="0" cap="none" spc="0" normalizeH="0" baseline="0" noProof="0" dirty="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endParaRPr>
          </a:p>
        </p:txBody>
      </p:sp>
      <p:sp>
        <p:nvSpPr>
          <p:cNvPr id="8" name="Title 1"/>
          <p:cNvSpPr txBox="1">
            <a:spLocks/>
          </p:cNvSpPr>
          <p:nvPr/>
        </p:nvSpPr>
        <p:spPr>
          <a:xfrm>
            <a:off x="4648200" y="4629150"/>
            <a:ext cx="838200" cy="304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1600" kern="0" dirty="0" smtClean="0">
                <a:effectLst>
                  <a:outerShdw blurRad="38100" dist="38100" dir="2700000" algn="tl">
                    <a:srgbClr val="000000">
                      <a:alpha val="43137"/>
                    </a:srgbClr>
                  </a:outerShdw>
                </a:effectLst>
                <a:latin typeface="+mj-lt"/>
                <a:ea typeface="ヒラギノ角ゴ Pro W3" pitchFamily="80" charset="-128"/>
                <a:cs typeface="ヒラギノ角ゴ Pro W3" pitchFamily="80" charset="-128"/>
              </a:rPr>
              <a:t>Good</a:t>
            </a:r>
            <a:endParaRPr kumimoji="0" lang="en-US" sz="1600" b="0" i="0" u="none" strike="noStrike" kern="0" cap="none" spc="0" normalizeH="0" baseline="0" noProof="0" dirty="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MSAA Friendliness </a:t>
            </a:r>
            <a:endParaRPr lang="en-US" dirty="0"/>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MSAA unfriendly techniques, the usual suspects: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No AA at all or noticeable bright/dark silhouettes</a:t>
            </a:r>
          </a:p>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None/>
              <a:defRPr/>
            </a:pPr>
            <a:endParaRPr lang="pt-PT" sz="2000" i="1"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1000" i="1" dirty="0" smtClean="0">
              <a:ea typeface="ＭＳ Ｐゴシック" pitchFamily="-112" charset="-128"/>
            </a:endParaRPr>
          </a:p>
        </p:txBody>
      </p:sp>
      <p:grpSp>
        <p:nvGrpSpPr>
          <p:cNvPr id="7" name="Group 6"/>
          <p:cNvGrpSpPr/>
          <p:nvPr/>
        </p:nvGrpSpPr>
        <p:grpSpPr>
          <a:xfrm>
            <a:off x="1409700" y="2208974"/>
            <a:ext cx="6324600" cy="2801176"/>
            <a:chOff x="1066801" y="2208974"/>
            <a:chExt cx="6324600" cy="2801176"/>
          </a:xfrm>
        </p:grpSpPr>
        <p:pic>
          <p:nvPicPr>
            <p:cNvPr id="4" name="Picture 3" descr="21.JPG"/>
            <p:cNvPicPr>
              <a:picLocks noChangeAspect="1"/>
            </p:cNvPicPr>
            <p:nvPr/>
          </p:nvPicPr>
          <p:blipFill>
            <a:blip r:embed="rId2"/>
            <a:stretch>
              <a:fillRect/>
            </a:stretch>
          </p:blipFill>
          <p:spPr>
            <a:xfrm>
              <a:off x="4267200" y="2208976"/>
              <a:ext cx="3124201" cy="2801174"/>
            </a:xfrm>
            <a:prstGeom prst="rect">
              <a:avLst/>
            </a:prstGeom>
          </p:spPr>
        </p:pic>
        <p:pic>
          <p:nvPicPr>
            <p:cNvPr id="5" name="Picture 4" descr="21.JPG"/>
            <p:cNvPicPr>
              <a:picLocks noChangeAspect="1"/>
            </p:cNvPicPr>
            <p:nvPr/>
          </p:nvPicPr>
          <p:blipFill>
            <a:blip r:embed="rId3"/>
            <a:stretch>
              <a:fillRect/>
            </a:stretch>
          </p:blipFill>
          <p:spPr>
            <a:xfrm>
              <a:off x="1066801" y="2208974"/>
              <a:ext cx="3124200" cy="2801173"/>
            </a:xfrm>
            <a:prstGeom prst="rect">
              <a:avLst/>
            </a:prstGeom>
          </p:spPr>
        </p:pic>
      </p:grpSp>
      <p:sp>
        <p:nvSpPr>
          <p:cNvPr id="8" name="Title 1"/>
          <p:cNvSpPr txBox="1">
            <a:spLocks/>
          </p:cNvSpPr>
          <p:nvPr/>
        </p:nvSpPr>
        <p:spPr>
          <a:xfrm>
            <a:off x="1447800" y="4629150"/>
            <a:ext cx="1752600" cy="304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1600" kern="0" noProof="0" dirty="0" smtClean="0">
                <a:effectLst>
                  <a:outerShdw blurRad="38100" dist="38100" dir="2700000" algn="tl">
                    <a:srgbClr val="000000">
                      <a:alpha val="43137"/>
                    </a:srgbClr>
                  </a:outerShdw>
                </a:effectLst>
                <a:latin typeface="+mj-lt"/>
                <a:ea typeface="ヒラギノ角ゴ Pro W3" pitchFamily="80" charset="-128"/>
                <a:cs typeface="ヒラギノ角ゴ Pro W3" pitchFamily="80" charset="-128"/>
              </a:rPr>
              <a:t>Bad</a:t>
            </a:r>
            <a:endParaRPr kumimoji="0" lang="en-US" sz="1600" b="0" i="0" u="none" strike="noStrike" kern="0" cap="none" spc="0" normalizeH="0" baseline="0" noProof="0" dirty="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endParaRPr>
          </a:p>
        </p:txBody>
      </p:sp>
      <p:sp>
        <p:nvSpPr>
          <p:cNvPr id="9" name="Title 1"/>
          <p:cNvSpPr txBox="1">
            <a:spLocks/>
          </p:cNvSpPr>
          <p:nvPr/>
        </p:nvSpPr>
        <p:spPr>
          <a:xfrm>
            <a:off x="4648200" y="4629150"/>
            <a:ext cx="1752600" cy="304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1600" kern="0" noProof="0" dirty="0" smtClean="0">
                <a:effectLst>
                  <a:outerShdw blurRad="38100" dist="38100" dir="2700000" algn="tl">
                    <a:srgbClr val="000000">
                      <a:alpha val="43137"/>
                    </a:srgbClr>
                  </a:outerShdw>
                </a:effectLst>
                <a:latin typeface="+mj-lt"/>
                <a:ea typeface="ヒラギノ角ゴ Pro W3" pitchFamily="80" charset="-128"/>
                <a:cs typeface="ヒラギノ角ゴ Pro W3" pitchFamily="80" charset="-128"/>
              </a:rPr>
              <a:t>Good</a:t>
            </a:r>
            <a:endParaRPr kumimoji="0" lang="en-US" sz="1600" b="0" i="0" u="none" strike="noStrike" kern="0" cap="none" spc="0" normalizeH="0" baseline="0" noProof="0" dirty="0">
              <a:ln>
                <a:noFill/>
              </a:ln>
              <a:effectLst>
                <a:outerShdw blurRad="38100" dist="38100" dir="2700000" algn="tl">
                  <a:srgbClr val="000000">
                    <a:alpha val="43137"/>
                  </a:srgbClr>
                </a:outerShdw>
              </a:effectLst>
              <a:uLnTx/>
              <a:uFillTx/>
              <a:latin typeface="+mj-lt"/>
              <a:ea typeface="ヒラギノ角ゴ Pro W3" pitchFamily="80" charset="-128"/>
              <a:cs typeface="ヒラギノ角ゴ Pro W3" pitchFamily="80"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MSAA Friendliness </a:t>
            </a:r>
            <a:endParaRPr lang="en-US" dirty="0"/>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endParaRPr lang="pt-PT" sz="20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Rules of thumb: </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Accessing and/or rendering to Multisampled Render Targets? </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Then you’ll need to care about accessing/outputting correct sub-sample</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Obviously, always minimize BW – avoid fat formats</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The later is always valid, but even more for MSAA cases</a:t>
            </a:r>
          </a:p>
          <a:p>
            <a:pPr marL="273050" lvl="1" indent="-273050" eaLnBrk="1" hangingPunct="1">
              <a:spcBef>
                <a:spcPts val="200"/>
              </a:spcBef>
              <a:spcAft>
                <a:spcPts val="200"/>
              </a:spcAft>
              <a:buClr>
                <a:schemeClr val="accent6"/>
              </a:buClr>
              <a:buNone/>
              <a:defRPr/>
            </a:pPr>
            <a:endParaRPr lang="pt-PT" sz="2000" i="1"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1000" i="1" dirty="0" smtClean="0">
              <a:ea typeface="ＭＳ Ｐゴシック" pitchFamily="-112"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66750"/>
            <a:ext cx="8305800" cy="781050"/>
          </a:xfrm>
        </p:spPr>
        <p:txBody>
          <a:bodyPr/>
          <a:lstStyle/>
          <a:p>
            <a:r>
              <a:rPr lang="en-US" dirty="0" smtClean="0"/>
              <a:t>MSAA Correctness </a:t>
            </a:r>
            <a:r>
              <a:rPr lang="en-US" dirty="0" err="1" smtClean="0"/>
              <a:t>vs</a:t>
            </a:r>
            <a:r>
              <a:rPr lang="en-US" dirty="0" smtClean="0"/>
              <a:t> Performance</a:t>
            </a:r>
            <a:endParaRPr lang="en-US" dirty="0"/>
          </a:p>
        </p:txBody>
      </p:sp>
      <p:sp>
        <p:nvSpPr>
          <p:cNvPr id="3" name="Content Placeholder 2"/>
          <p:cNvSpPr>
            <a:spLocks noGrp="1"/>
          </p:cNvSpPr>
          <p:nvPr>
            <p:ph sz="quarter" idx="10"/>
          </p:nvPr>
        </p:nvSpPr>
        <p:spPr/>
        <p:txBody>
          <a:bodyPr/>
          <a:lstStyle/>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Our goal was correctness and quality over performance</a:t>
            </a: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You can always cut some corners as most games doing:</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Alpha to Coverage instead of Alpha Test Super-Sampling</a:t>
            </a:r>
          </a:p>
          <a:p>
            <a:pPr marL="901700" lvl="3" indent="-273050" eaLnBrk="1" hangingPunct="1">
              <a:spcBef>
                <a:spcPts val="200"/>
              </a:spcBef>
              <a:spcAft>
                <a:spcPts val="200"/>
              </a:spcAft>
              <a:buClr>
                <a:schemeClr val="accent6"/>
              </a:buClr>
              <a:buFont typeface="Wingdings" pitchFamily="-112" charset="2"/>
              <a:buChar char="§"/>
              <a:defRPr/>
            </a:pPr>
            <a:r>
              <a:rPr lang="pt-PT" sz="1400" dirty="0" smtClean="0">
                <a:ea typeface="ＭＳ Ｐゴシック" pitchFamily="-112" charset="-128"/>
              </a:rPr>
              <a:t>Or even no Alpha Test AA</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Render only opaque with MSAA</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Then render alpha blended passes withouth MSAA</a:t>
            </a:r>
          </a:p>
          <a:p>
            <a:pPr marL="901700" lvl="3" indent="-273050" eaLnBrk="1" hangingPunct="1">
              <a:spcBef>
                <a:spcPts val="200"/>
              </a:spcBef>
              <a:spcAft>
                <a:spcPts val="200"/>
              </a:spcAft>
              <a:buClr>
                <a:schemeClr val="accent6"/>
              </a:buClr>
              <a:buFont typeface="Wingdings" pitchFamily="-112" charset="2"/>
              <a:buChar char="§"/>
              <a:defRPr/>
            </a:pPr>
            <a:r>
              <a:rPr lang="pt-PT" sz="1400" dirty="0" smtClean="0">
                <a:ea typeface="ＭＳ Ｐゴシック" pitchFamily="-112" charset="-128"/>
              </a:rPr>
              <a:t>Assuming HDR rendering: note that tone mapping is implicitly done post-resolve resulting is loss of detail on high contrast regions</a:t>
            </a:r>
            <a:endParaRPr lang="pt-PT" sz="1600"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r>
              <a:rPr lang="pt-PT" sz="2000" dirty="0" smtClean="0">
                <a:ea typeface="ＭＳ Ｐゴシック" pitchFamily="-112" charset="-128"/>
              </a:rPr>
              <a:t>Note to IHVs: Having explicit access to HW capabilities such as EQAA/CSAA would be nice</a:t>
            </a:r>
          </a:p>
          <a:p>
            <a:pPr marL="444500" lvl="2" indent="-273050" eaLnBrk="1" hangingPunct="1">
              <a:spcBef>
                <a:spcPts val="200"/>
              </a:spcBef>
              <a:spcAft>
                <a:spcPts val="200"/>
              </a:spcAft>
              <a:buClr>
                <a:schemeClr val="accent6"/>
              </a:buClr>
              <a:buFont typeface="Wingdings" pitchFamily="-112" charset="2"/>
              <a:buChar char="§"/>
              <a:defRPr/>
            </a:pPr>
            <a:r>
              <a:rPr lang="pt-PT" sz="1600" dirty="0" smtClean="0">
                <a:ea typeface="ＭＳ Ｐゴシック" pitchFamily="-112" charset="-128"/>
              </a:rPr>
              <a:t>Smarter AA combos</a:t>
            </a:r>
          </a:p>
          <a:p>
            <a:pPr marL="273050" lvl="1" indent="-273050" eaLnBrk="1" hangingPunct="1">
              <a:spcBef>
                <a:spcPts val="200"/>
              </a:spcBef>
              <a:spcAft>
                <a:spcPts val="200"/>
              </a:spcAft>
              <a:buClr>
                <a:schemeClr val="accent6"/>
              </a:buClr>
              <a:buNone/>
              <a:defRPr/>
            </a:pPr>
            <a:endParaRPr lang="pt-PT" sz="2000" i="1" dirty="0" smtClean="0">
              <a:ea typeface="ＭＳ Ｐゴシック" pitchFamily="-112" charset="-128"/>
            </a:endParaRPr>
          </a:p>
          <a:p>
            <a:pPr marL="273050" lvl="1" indent="-273050" eaLnBrk="1" hangingPunct="1">
              <a:spcBef>
                <a:spcPts val="200"/>
              </a:spcBef>
              <a:spcAft>
                <a:spcPts val="200"/>
              </a:spcAft>
              <a:buClr>
                <a:schemeClr val="accent6"/>
              </a:buClr>
              <a:buFont typeface="Wingdings" pitchFamily="-112" charset="2"/>
              <a:buChar char="§"/>
              <a:defRPr/>
            </a:pPr>
            <a:endParaRPr lang="pt-PT" sz="1000" i="1" dirty="0" smtClean="0">
              <a:ea typeface="ＭＳ Ｐゴシック" pitchFamily="-112" charset="-128"/>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sz="quarter" idx="10"/>
          </p:nvPr>
        </p:nvSpPr>
        <p:spPr/>
        <p:txBody>
          <a:bodyPr/>
          <a:lstStyle/>
          <a:p>
            <a:pPr lvl="0"/>
            <a:r>
              <a:rPr lang="pt-PT" sz="2000" dirty="0" smtClean="0"/>
              <a:t>What’s next for CryENGINE ?</a:t>
            </a:r>
          </a:p>
          <a:p>
            <a:pPr lvl="1"/>
            <a:r>
              <a:rPr lang="pt-PT" sz="1600" dirty="0" smtClean="0"/>
              <a:t>A Big Next Generation leap is finally upon us</a:t>
            </a:r>
          </a:p>
          <a:p>
            <a:pPr lvl="1"/>
            <a:r>
              <a:rPr lang="pt-PT" sz="1600" dirty="0" smtClean="0"/>
              <a:t>In 2 years time, GPUs will be at ~16 TFLOPS and ridiculous amount of available memory. </a:t>
            </a:r>
          </a:p>
          <a:p>
            <a:pPr lvl="2"/>
            <a:r>
              <a:rPr lang="pt-PT" sz="1200" dirty="0" smtClean="0"/>
              <a:t>Extrapolate results from there, without &gt;8 year old consoles slowing progress </a:t>
            </a:r>
            <a:r>
              <a:rPr lang="pt-PT" sz="1200" dirty="0" smtClean="0">
                <a:sym typeface="Wingdings" pitchFamily="2" charset="2"/>
              </a:rPr>
              <a:t></a:t>
            </a:r>
          </a:p>
          <a:p>
            <a:pPr lvl="1"/>
            <a:r>
              <a:rPr lang="pt-PT" sz="1600" dirty="0" smtClean="0"/>
              <a:t>4k resolution will bring some interesting challenges/opportunities</a:t>
            </a:r>
          </a:p>
          <a:p>
            <a:pPr lvl="1"/>
            <a:endParaRPr lang="pt-PT" sz="1600" dirty="0" smtClean="0"/>
          </a:p>
          <a:p>
            <a:pPr lvl="0"/>
            <a:r>
              <a:rPr lang="pt-PT" sz="2000" dirty="0" smtClean="0"/>
              <a:t>Call to arms - still a lot of problems to solve</a:t>
            </a:r>
          </a:p>
          <a:p>
            <a:pPr lvl="1"/>
            <a:r>
              <a:rPr lang="pt-PT" sz="1600" dirty="0" smtClean="0"/>
              <a:t>IHVs/Microsoft: PC GPU profilers have a lot to evolve! How about a unified GPU Profiler, working great for all IHVs? </a:t>
            </a:r>
          </a:p>
          <a:p>
            <a:pPr lvl="1"/>
            <a:r>
              <a:rPr lang="pt-PT" sz="1600" dirty="0" smtClean="0"/>
              <a:t>Microsoft: Sup with DX11 (lack of) documentation? Where’s DX12?</a:t>
            </a:r>
          </a:p>
          <a:p>
            <a:pPr lvl="1"/>
            <a:r>
              <a:rPr lang="pt-PT" sz="1600" dirty="0" smtClean="0"/>
              <a:t>You: No great realtime GI / realtime reflections solution yet! </a:t>
            </a:r>
          </a:p>
          <a:p>
            <a:pPr lvl="1"/>
            <a:endParaRPr lang="pt-PT" sz="1600" dirty="0" smtClean="0"/>
          </a:p>
          <a:p>
            <a:pPr lvl="2"/>
            <a:endParaRPr lang="pt-PT" sz="1200" dirty="0" smtClean="0"/>
          </a:p>
          <a:p>
            <a:pPr lvl="2"/>
            <a:endParaRPr lang="pt-PT" sz="1200" dirty="0" smtClean="0"/>
          </a:p>
          <a:p>
            <a:pPr lvl="2"/>
            <a:endParaRPr lang="pt-PT" sz="1200" dirty="0" smtClean="0"/>
          </a:p>
          <a:p>
            <a:pPr lvl="1"/>
            <a:endParaRPr lang="pt-PT" sz="1600" dirty="0" smtClean="0"/>
          </a:p>
          <a:p>
            <a:pPr lvl="1"/>
            <a:endParaRPr lang="pt-PT" sz="1200" dirty="0" smtClean="0"/>
          </a:p>
          <a:p>
            <a:pPr lvl="0"/>
            <a:endParaRPr lang="en-US" dirty="0" smtClean="0"/>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fade">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Thanks</a:t>
            </a:r>
            <a:endParaRPr lang="en-US" dirty="0"/>
          </a:p>
        </p:txBody>
      </p:sp>
      <p:sp>
        <p:nvSpPr>
          <p:cNvPr id="3" name="Content Placeholder 2"/>
          <p:cNvSpPr>
            <a:spLocks noGrp="1"/>
          </p:cNvSpPr>
          <p:nvPr>
            <p:ph sz="quarter" idx="10"/>
          </p:nvPr>
        </p:nvSpPr>
        <p:spPr/>
        <p:txBody>
          <a:bodyPr/>
          <a:lstStyle/>
          <a:p>
            <a:pPr lvl="0"/>
            <a:r>
              <a:rPr lang="pt-PT" sz="2000" dirty="0" smtClean="0"/>
              <a:t>Nicolas Thibieroz</a:t>
            </a:r>
            <a:endParaRPr lang="en-US" sz="2000" dirty="0" smtClean="0"/>
          </a:p>
          <a:p>
            <a:pPr lvl="0"/>
            <a:r>
              <a:rPr lang="en-US" sz="2000" dirty="0" smtClean="0"/>
              <a:t>Chris Auty, Carsten Wenzel, Chris Raine, Chris Bolte, Baldur Karlsson, Andrew Khan, Michael Kopietz, </a:t>
            </a:r>
            <a:r>
              <a:rPr lang="en-US" sz="2000" dirty="0" err="1" smtClean="0"/>
              <a:t>Ivo</a:t>
            </a:r>
            <a:r>
              <a:rPr lang="en-US" sz="2000" dirty="0" smtClean="0"/>
              <a:t> </a:t>
            </a:r>
            <a:r>
              <a:rPr lang="en-US" sz="2000" dirty="0" err="1" smtClean="0"/>
              <a:t>Zoltan</a:t>
            </a:r>
            <a:r>
              <a:rPr lang="en-US" sz="2000" dirty="0" smtClean="0"/>
              <a:t> Frey, Desmond Gayle, Marco Corbetta, Jake Turner, Pierre-Ives Donzallaz, Magnus Larbrant, Nicolas Schulz, Nick Kasyan, Vladimir Kajalin..</a:t>
            </a:r>
          </a:p>
          <a:p>
            <a:pPr lvl="0">
              <a:buNone/>
            </a:pPr>
            <a:r>
              <a:rPr lang="en-US" sz="2000" dirty="0" err="1" smtClean="0"/>
              <a:t>Uff</a:t>
            </a:r>
            <a:r>
              <a:rPr lang="en-US" sz="2000" dirty="0" smtClean="0"/>
              <a:t>… lets just make it shorter: </a:t>
            </a:r>
          </a:p>
          <a:p>
            <a:pPr lvl="0"/>
            <a:endParaRPr lang="en-US" sz="2000" dirty="0" smtClean="0"/>
          </a:p>
          <a:p>
            <a:pPr lvl="0" algn="ctr">
              <a:buNone/>
            </a:pPr>
            <a:r>
              <a:rPr lang="en-US" sz="2000" dirty="0" smtClean="0"/>
              <a:t>Thanks to the entire Crytek Team </a:t>
            </a:r>
            <a:r>
              <a:rPr lang="en-US" sz="1400" dirty="0" smtClean="0"/>
              <a:t>^_^ </a:t>
            </a:r>
            <a:endParaRPr lang="en-US" sz="2000" dirty="0" smtClean="0"/>
          </a:p>
          <a:p>
            <a:pPr lvl="0"/>
            <a:endParaRPr lang="en-US" sz="2000" dirty="0"/>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3.PNG"/>
          <p:cNvPicPr>
            <a:picLocks noGrp="1" noChangeAspect="1"/>
          </p:cNvPicPr>
          <p:nvPr>
            <p:ph sz="quarter" idx="10"/>
          </p:nvPr>
        </p:nvPicPr>
        <p:blipFill>
          <a:blip r:embed="rId3"/>
          <a:srcRect l="6249"/>
          <a:stretch>
            <a:fillRect/>
          </a:stretch>
        </p:blipFill>
        <p:spPr>
          <a:xfrm>
            <a:off x="612000" y="624750"/>
            <a:ext cx="7920000" cy="4461600"/>
          </a:xfrm>
        </p:spPr>
      </p:pic>
      <p:sp>
        <p:nvSpPr>
          <p:cNvPr id="5" name="Title 4"/>
          <p:cNvSpPr>
            <a:spLocks noGrp="1"/>
          </p:cNvSpPr>
          <p:nvPr>
            <p:ph type="title"/>
          </p:nvPr>
        </p:nvSpPr>
        <p:spPr>
          <a:xfrm>
            <a:off x="609600" y="4552950"/>
            <a:ext cx="4724400" cy="495300"/>
          </a:xfrm>
        </p:spPr>
        <p:txBody>
          <a:bodyPr/>
          <a:lstStyle/>
          <a:p>
            <a:r>
              <a:rPr lang="pt-PT" sz="2400" i="1" dirty="0" smtClean="0">
                <a:solidFill>
                  <a:schemeClr val="tx1"/>
                </a:solidFill>
              </a:rPr>
              <a:t>RG: Normals</a:t>
            </a:r>
            <a:endParaRPr lang="en-US" sz="2400" i="1" dirty="0">
              <a:solidFill>
                <a:schemeClr val="tx1"/>
              </a:solidFill>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effectLst>
                  <a:outerShdw blurRad="38100" dist="38100" dir="2700000" algn="tl">
                    <a:srgbClr val="000000">
                      <a:alpha val="43137"/>
                    </a:srgbClr>
                  </a:outerShdw>
                </a:effectLst>
              </a:rPr>
              <a:t>Questions?</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sz="quarter" idx="10"/>
          </p:nvPr>
        </p:nvSpPr>
        <p:spPr/>
        <p:txBody>
          <a:bodyPr/>
          <a:lstStyle/>
          <a:p>
            <a:endParaRPr lang="pt-PT" sz="2400" dirty="0" smtClean="0">
              <a:hlinkClick r:id="rId3"/>
            </a:endParaRPr>
          </a:p>
          <a:p>
            <a:endParaRPr lang="pt-PT" sz="2400" dirty="0" smtClean="0">
              <a:hlinkClick r:id="rId3"/>
            </a:endParaRPr>
          </a:p>
          <a:p>
            <a:r>
              <a:rPr lang="pt-PT" sz="2000" dirty="0" smtClean="0">
                <a:hlinkClick r:id="rId3"/>
              </a:rPr>
              <a:t>Tiago@Crytek.com</a:t>
            </a:r>
            <a:r>
              <a:rPr lang="pt-PT" sz="2000" dirty="0" smtClean="0"/>
              <a:t>  / Twitter: Crytek_Tiago</a:t>
            </a:r>
          </a:p>
          <a:p>
            <a:r>
              <a:rPr lang="pt-PT" sz="2000" dirty="0" smtClean="0">
                <a:hlinkClick r:id="rId4"/>
              </a:rPr>
              <a:t>Carsten@Crytek.com</a:t>
            </a:r>
            <a:endParaRPr lang="pt-PT" sz="2000" dirty="0" smtClean="0"/>
          </a:p>
          <a:p>
            <a:r>
              <a:rPr lang="pt-PT" sz="2000" dirty="0" smtClean="0">
                <a:hlinkClick r:id="rId5"/>
              </a:rPr>
              <a:t>ChristopherR@Crytek.com</a:t>
            </a:r>
            <a:r>
              <a:rPr lang="pt-PT" sz="2000" dirty="0" smtClean="0"/>
              <a:t>  / Twitter: Cry_Raine</a:t>
            </a:r>
            <a:endParaRPr lang="en-US" sz="2000" dirty="0"/>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effectLst>
                  <a:outerShdw blurRad="38100" dist="38100" dir="2700000" algn="tl">
                    <a:srgbClr val="000000">
                      <a:alpha val="43137"/>
                    </a:srgbClr>
                  </a:outerShdw>
                </a:effectLst>
              </a:rPr>
              <a:t>Where are hiring !</a:t>
            </a:r>
            <a:endParaRPr lang="en-US" dirty="0">
              <a:effectLst>
                <a:outerShdw blurRad="38100" dist="38100" dir="2700000" algn="tl">
                  <a:srgbClr val="000000">
                    <a:alpha val="43137"/>
                  </a:srgbClr>
                </a:outerShdw>
              </a:effectLst>
            </a:endParaRPr>
          </a:p>
        </p:txBody>
      </p:sp>
      <p:pic>
        <p:nvPicPr>
          <p:cNvPr id="4" name="Content Placeholder 3" descr="tunnelteaser-Jobs-hover.jpg"/>
          <p:cNvPicPr>
            <a:picLocks noGrp="1" noChangeAspect="1"/>
          </p:cNvPicPr>
          <p:nvPr>
            <p:ph sz="quarter" idx="10"/>
          </p:nvPr>
        </p:nvPicPr>
        <p:blipFill>
          <a:blip r:embed="rId3"/>
          <a:stretch>
            <a:fillRect/>
          </a:stretch>
        </p:blipFill>
        <p:spPr>
          <a:xfrm>
            <a:off x="263771" y="1504950"/>
            <a:ext cx="8616459" cy="2286000"/>
          </a:xfrm>
        </p:spPr>
      </p:pic>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533400" y="666750"/>
            <a:ext cx="8077200" cy="781050"/>
          </a:xfrm>
          <a:prstGeom prst="rect">
            <a:avLst/>
          </a:prstGeom>
        </p:spPr>
        <p:txBody>
          <a:bodyPr/>
          <a:lstStyle/>
          <a:p>
            <a:pPr>
              <a:defRPr/>
            </a:pPr>
            <a:r>
              <a:rPr lang="en-US" dirty="0" smtClean="0">
                <a:effectLst>
                  <a:outerShdw blurRad="38100" dist="38100" dir="2700000" algn="tl">
                    <a:srgbClr val="C0C0C0"/>
                  </a:outerShdw>
                </a:effectLst>
                <a:ea typeface="ヒラギノ角ゴ Pro W3"/>
                <a:cs typeface="ヒラギノ角ゴ Pro W3"/>
              </a:rPr>
              <a:t>References</a:t>
            </a:r>
            <a:endParaRPr lang="en-US" dirty="0" smtClean="0">
              <a:ea typeface="ヒラギノ角ゴ Pro W3"/>
              <a:cs typeface="ヒラギノ角ゴ Pro W3"/>
            </a:endParaRPr>
          </a:p>
        </p:txBody>
      </p:sp>
      <p:sp>
        <p:nvSpPr>
          <p:cNvPr id="8195" name="Content Placeholder 2"/>
          <p:cNvSpPr>
            <a:spLocks noGrp="1"/>
          </p:cNvSpPr>
          <p:nvPr>
            <p:ph sz="quarter" idx="4294967295"/>
          </p:nvPr>
        </p:nvSpPr>
        <p:spPr bwMode="auto">
          <a:xfrm>
            <a:off x="381000" y="1504950"/>
            <a:ext cx="8534400" cy="3276600"/>
          </a:xfrm>
          <a:prstGeom prst="rect">
            <a:avLst/>
          </a:prstGeom>
          <a:noFill/>
          <a:ln>
            <a:miter lim="800000"/>
            <a:headEnd/>
            <a:tailEnd/>
          </a:ln>
        </p:spPr>
        <p:txBody>
          <a:bodyPr/>
          <a:lstStyle/>
          <a:p>
            <a:pPr marL="273050" lvl="1" indent="-273050" eaLnBrk="1" hangingPunct="1">
              <a:spcBef>
                <a:spcPts val="200"/>
              </a:spcBef>
              <a:spcAft>
                <a:spcPts val="200"/>
              </a:spcAft>
              <a:buClr>
                <a:srgbClr val="008AB9"/>
              </a:buClr>
              <a:buFont typeface="Wingdings" pitchFamily="2" charset="2"/>
              <a:buChar char="§"/>
            </a:pPr>
            <a:r>
              <a:rPr lang="en-US" sz="1200" b="1" dirty="0" smtClean="0">
                <a:ea typeface="ヒラギノ角ゴ Pro W3"/>
              </a:rPr>
              <a:t>WENZEL06</a:t>
            </a:r>
            <a:r>
              <a:rPr lang="en-US" sz="1200" dirty="0" smtClean="0">
                <a:ea typeface="ヒラギノ角ゴ Pro W3"/>
              </a:rPr>
              <a:t> – Wenzel, C. “Real-time Atmospheric Effects in Games”, 2006</a:t>
            </a:r>
          </a:p>
          <a:p>
            <a:pPr marL="273050" lvl="1" indent="-273050" eaLnBrk="1" hangingPunct="1">
              <a:spcBef>
                <a:spcPts val="200"/>
              </a:spcBef>
              <a:spcAft>
                <a:spcPts val="200"/>
              </a:spcAft>
              <a:buClr>
                <a:srgbClr val="008AB9"/>
              </a:buClr>
              <a:buFont typeface="Wingdings" pitchFamily="2" charset="2"/>
              <a:buChar char="§"/>
            </a:pPr>
            <a:r>
              <a:rPr lang="en-US" sz="1200" b="1" dirty="0" smtClean="0">
                <a:ea typeface="MS PGothic" pitchFamily="34" charset="-128"/>
              </a:rPr>
              <a:t>JESCHKE07</a:t>
            </a:r>
            <a:r>
              <a:rPr lang="en-US" sz="1200" dirty="0" smtClean="0">
                <a:ea typeface="MS PGothic" pitchFamily="34" charset="-128"/>
              </a:rPr>
              <a:t> - Jeschke, S. et al. “Interactive Smooth and Curved Shell Mapping”, 2007</a:t>
            </a:r>
          </a:p>
          <a:p>
            <a:pPr marL="273050" lvl="1" indent="-273050" eaLnBrk="1" hangingPunct="1">
              <a:spcBef>
                <a:spcPts val="200"/>
              </a:spcBef>
              <a:spcAft>
                <a:spcPts val="200"/>
              </a:spcAft>
              <a:buClr>
                <a:srgbClr val="008AB9"/>
              </a:buClr>
              <a:buFont typeface="Wingdings" pitchFamily="2" charset="2"/>
              <a:buChar char="§"/>
            </a:pPr>
            <a:r>
              <a:rPr lang="pt-PT" sz="1200" b="1" dirty="0" smtClean="0">
                <a:ea typeface="MS PGothic" pitchFamily="34" charset="-128"/>
              </a:rPr>
              <a:t>THIBIEROZ08</a:t>
            </a:r>
            <a:r>
              <a:rPr lang="pt-PT" sz="1200" dirty="0" smtClean="0">
                <a:ea typeface="MS PGothic" pitchFamily="34" charset="-128"/>
              </a:rPr>
              <a:t> – Thibieroz, N. “Deferred Shading with Multisampling Anti-Aliasing in DirectX10”, 2008</a:t>
            </a:r>
          </a:p>
          <a:p>
            <a:pPr marL="273050" lvl="1" indent="-273050" eaLnBrk="1" hangingPunct="1">
              <a:spcBef>
                <a:spcPts val="200"/>
              </a:spcBef>
              <a:spcAft>
                <a:spcPts val="200"/>
              </a:spcAft>
              <a:buClr>
                <a:srgbClr val="008AB9"/>
              </a:buClr>
              <a:buFont typeface="Wingdings" pitchFamily="2" charset="2"/>
              <a:buChar char="§"/>
            </a:pPr>
            <a:r>
              <a:rPr lang="en-US" sz="1200" b="1" dirty="0" smtClean="0">
                <a:ea typeface="ヒラギノ角ゴ Pro W3"/>
              </a:rPr>
              <a:t>TÓTH09</a:t>
            </a:r>
            <a:r>
              <a:rPr lang="en-US" sz="1200" dirty="0" smtClean="0">
                <a:ea typeface="ヒラギノ角ゴ Pro W3"/>
              </a:rPr>
              <a:t> – Tóth, B. et al. “Real-time Volumetric Lighting in Participating Media”, </a:t>
            </a:r>
            <a:r>
              <a:rPr lang="de-DE" sz="1200" dirty="0" smtClean="0">
                <a:ea typeface="ヒラギノ角ゴ Pro W3"/>
              </a:rPr>
              <a:t>2009</a:t>
            </a:r>
            <a:endParaRPr lang="en-US" sz="1200" dirty="0" smtClean="0">
              <a:ea typeface="ヒラギノ角ゴ Pro W3"/>
            </a:endParaRPr>
          </a:p>
          <a:p>
            <a:pPr marL="273050" lvl="1" indent="-273050" eaLnBrk="1" hangingPunct="1">
              <a:spcBef>
                <a:spcPts val="200"/>
              </a:spcBef>
              <a:spcAft>
                <a:spcPts val="200"/>
              </a:spcAft>
              <a:buClr>
                <a:srgbClr val="008AB9"/>
              </a:buClr>
              <a:buFont typeface="Wingdings" pitchFamily="2" charset="2"/>
              <a:buChar char="§"/>
            </a:pPr>
            <a:r>
              <a:rPr lang="pt-PT" sz="1200" b="1" dirty="0" smtClean="0">
                <a:ea typeface="MS PGothic" pitchFamily="34" charset="-128"/>
              </a:rPr>
              <a:t>SOUSA11</a:t>
            </a:r>
            <a:r>
              <a:rPr lang="pt-PT" sz="1200" dirty="0" smtClean="0">
                <a:ea typeface="MS PGothic" pitchFamily="34" charset="-128"/>
              </a:rPr>
              <a:t> - Sousa, T. “CryENGINE 3 Rendering Techniques”, 2011</a:t>
            </a:r>
          </a:p>
          <a:p>
            <a:pPr marL="273050" lvl="1" indent="-273050" eaLnBrk="1" hangingPunct="1">
              <a:spcBef>
                <a:spcPts val="200"/>
              </a:spcBef>
              <a:spcAft>
                <a:spcPts val="200"/>
              </a:spcAft>
              <a:buClr>
                <a:srgbClr val="008AB9"/>
              </a:buClr>
              <a:buFont typeface="Wingdings" pitchFamily="2" charset="2"/>
              <a:buChar char="§"/>
            </a:pPr>
            <a:r>
              <a:rPr lang="pt-PT" sz="1200" b="1" dirty="0" smtClean="0">
                <a:ea typeface="MS PGothic" pitchFamily="34" charset="-128"/>
              </a:rPr>
              <a:t>McDONALD12</a:t>
            </a:r>
            <a:r>
              <a:rPr lang="pt-PT" sz="1200" dirty="0" smtClean="0">
                <a:ea typeface="MS PGothic" pitchFamily="34" charset="-128"/>
              </a:rPr>
              <a:t> – McDonald, J. “Don’t Throw it all Away”, 2012</a:t>
            </a:r>
          </a:p>
          <a:p>
            <a:pPr marL="273050" lvl="1" indent="-273050" eaLnBrk="1" hangingPunct="1">
              <a:spcBef>
                <a:spcPts val="200"/>
              </a:spcBef>
              <a:spcAft>
                <a:spcPts val="200"/>
              </a:spcAft>
              <a:buClr>
                <a:srgbClr val="008AB9"/>
              </a:buClr>
              <a:buFont typeface="Wingdings" pitchFamily="2" charset="2"/>
              <a:buChar char="§"/>
            </a:pPr>
            <a:r>
              <a:rPr lang="pt-PT" sz="1200" b="1" dirty="0" smtClean="0">
                <a:ea typeface="MS PGothic" pitchFamily="34" charset="-128"/>
              </a:rPr>
              <a:t>WIKI00 – </a:t>
            </a:r>
            <a:r>
              <a:rPr lang="pt-PT" sz="1200" dirty="0" smtClean="0">
                <a:ea typeface="MS PGothic" pitchFamily="34" charset="-128"/>
              </a:rPr>
              <a:t>“Stereographic projection”, </a:t>
            </a:r>
            <a:r>
              <a:rPr lang="en-US" sz="1200" dirty="0" smtClean="0">
                <a:ea typeface="MS PGothic" pitchFamily="34" charset="-128"/>
                <a:hlinkClick r:id="rId2"/>
              </a:rPr>
              <a:t>http://en.wikipedia.org/wiki/Stereographic_projection</a:t>
            </a:r>
            <a:endParaRPr lang="en-US" sz="12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pt-PT" sz="1200" b="1" dirty="0" smtClean="0">
                <a:ea typeface="MS PGothic" pitchFamily="34" charset="-128"/>
              </a:rPr>
              <a:t>WIKI01</a:t>
            </a:r>
            <a:r>
              <a:rPr lang="pt-PT" sz="1200" dirty="0" smtClean="0">
                <a:ea typeface="MS PGothic" pitchFamily="34" charset="-128"/>
              </a:rPr>
              <a:t> – “Y’CbCr”, </a:t>
            </a:r>
            <a:r>
              <a:rPr lang="en-US" sz="1200" dirty="0" smtClean="0">
                <a:ea typeface="MS PGothic" pitchFamily="34" charset="-128"/>
                <a:hlinkClick r:id="rId3"/>
              </a:rPr>
              <a:t>http://en.wikipedia.org/wiki/YCbCr</a:t>
            </a:r>
            <a:endParaRPr lang="en-US" sz="12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pt-PT" sz="1200" b="1" dirty="0" smtClean="0">
                <a:ea typeface="MS PGothic" pitchFamily="34" charset="-128"/>
              </a:rPr>
              <a:t>WIKI02</a:t>
            </a:r>
            <a:r>
              <a:rPr lang="pt-PT" sz="1200" dirty="0" smtClean="0">
                <a:ea typeface="MS PGothic" pitchFamily="34" charset="-128"/>
              </a:rPr>
              <a:t>– “Chroma subsampling”, </a:t>
            </a:r>
            <a:r>
              <a:rPr lang="en-US" sz="1200" dirty="0" smtClean="0">
                <a:ea typeface="MS PGothic" pitchFamily="34" charset="-128"/>
                <a:hlinkClick r:id="rId4"/>
              </a:rPr>
              <a:t>http://en.wikipedia.org/wiki/Chroma_subsampling</a:t>
            </a:r>
            <a:endParaRPr lang="en-US" sz="1200" dirty="0" smtClean="0">
              <a:ea typeface="MS PGothic" pitchFamily="34" charset="-128"/>
            </a:endParaRPr>
          </a:p>
          <a:p>
            <a:pPr marL="1143000" lvl="2" indent="-228600" eaLnBrk="1" hangingPunct="1">
              <a:spcBef>
                <a:spcPts val="200"/>
              </a:spcBef>
              <a:spcAft>
                <a:spcPts val="200"/>
              </a:spcAft>
              <a:buClr>
                <a:srgbClr val="008AB9"/>
              </a:buClr>
              <a:buFont typeface="Wingdings" pitchFamily="2" charset="2"/>
              <a:buChar char="§"/>
            </a:pPr>
            <a:endParaRPr lang="en-US" sz="1600" dirty="0" smtClean="0">
              <a:ea typeface="MS PGothic" pitchFamily="34" charset="-128"/>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Extra Slides</a:t>
            </a:r>
            <a:endParaRPr lang="en-US" dirty="0" smtClean="0">
              <a:ea typeface="ヒラギノ角ゴ Pro W3"/>
              <a:cs typeface="ヒラギノ角ゴ Pro W3"/>
            </a:endParaRPr>
          </a:p>
        </p:txBody>
      </p:sp>
      <p:sp>
        <p:nvSpPr>
          <p:cNvPr id="3" name="Content Placeholder 2"/>
          <p:cNvSpPr>
            <a:spLocks noGrp="1"/>
          </p:cNvSpPr>
          <p:nvPr>
            <p:ph sz="quarter" idx="4294967295"/>
          </p:nvPr>
        </p:nvSpPr>
        <p:spPr>
          <a:xfrm>
            <a:off x="533400" y="1504950"/>
            <a:ext cx="8077200" cy="2743200"/>
          </a:xfrm>
          <a:prstGeom prst="rect">
            <a:avLst/>
          </a:prstGeom>
        </p:spPr>
        <p:txBody>
          <a:bodyPr/>
          <a:lstStyle/>
          <a:p>
            <a:pPr marL="444500" lvl="2" indent="-273050" eaLnBrk="1" hangingPunct="1">
              <a:spcBef>
                <a:spcPts val="200"/>
              </a:spcBef>
              <a:spcAft>
                <a:spcPts val="200"/>
              </a:spcAft>
              <a:buClr>
                <a:srgbClr val="008AB9"/>
              </a:buClr>
              <a:buFont typeface="Wingdings" pitchFamily="2" charset="2"/>
              <a:buChar char="§"/>
            </a:pPr>
            <a:endParaRPr lang="en-US" sz="1200" dirty="0" smtClean="0">
              <a:ea typeface="MS PGothic" pitchFamily="34" charset="-128"/>
            </a:endParaRPr>
          </a:p>
        </p:txBody>
      </p:sp>
    </p:spTree>
    <p:extLst>
      <p:ext uri="{BB962C8B-B14F-4D97-AF65-F5344CB8AC3E}">
        <p14:creationId xmlns:p14="http://schemas.microsoft.com/office/powerpoint/2010/main" xmlns="" val="8573829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666750"/>
            <a:ext cx="8077200" cy="781050"/>
          </a:xfrm>
          <a:prstGeom prst="rect">
            <a:avLst/>
          </a:prstGeom>
        </p:spPr>
        <p:txBody>
          <a:bodyPr/>
          <a:lstStyle/>
          <a:p>
            <a:r>
              <a:rPr lang="en-US" dirty="0" smtClean="0">
                <a:effectLst>
                  <a:outerShdw blurRad="38100" dist="38100" dir="2700000" algn="tl">
                    <a:srgbClr val="C0C0C0"/>
                  </a:outerShdw>
                </a:effectLst>
                <a:ea typeface="ヒラギノ角ゴ Pro W3"/>
                <a:cs typeface="ヒラギノ角ゴ Pro W3"/>
              </a:rPr>
              <a:t>Massive Grass: Challenges</a:t>
            </a:r>
            <a:endParaRPr lang="en-US" dirty="0" smtClean="0">
              <a:ea typeface="ヒラギノ角ゴ Pro W3"/>
              <a:cs typeface="ヒラギノ角ゴ Pro W3"/>
            </a:endParaRPr>
          </a:p>
        </p:txBody>
      </p:sp>
      <p:sp>
        <p:nvSpPr>
          <p:cNvPr id="3" name="Content Placeholder 2"/>
          <p:cNvSpPr>
            <a:spLocks noGrp="1"/>
          </p:cNvSpPr>
          <p:nvPr>
            <p:ph sz="quarter" idx="4294967295"/>
          </p:nvPr>
        </p:nvSpPr>
        <p:spPr>
          <a:xfrm>
            <a:off x="533400" y="1504950"/>
            <a:ext cx="8077200" cy="2743200"/>
          </a:xfrm>
          <a:prstGeom prst="rect">
            <a:avLst/>
          </a:prstGeom>
        </p:spPr>
        <p:txBody>
          <a:bodyPr/>
          <a:lstStyle/>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Trick: Updating allocation done with Copy-On-Write in case GPU still using original location</a:t>
            </a:r>
          </a:p>
          <a:p>
            <a:pPr marL="273050" lvl="1" indent="-273050" eaLnBrk="1" hangingPunct="1">
              <a:spcBef>
                <a:spcPts val="200"/>
              </a:spcBef>
              <a:spcAft>
                <a:spcPts val="200"/>
              </a:spcAft>
              <a:buClr>
                <a:srgbClr val="008AB9"/>
              </a:buClr>
              <a:buFont typeface="Wingdings" pitchFamily="2" charset="2"/>
              <a:buChar char="§"/>
            </a:pPr>
            <a:r>
              <a:rPr lang="pt-PT" sz="1800" dirty="0" smtClean="0">
                <a:ea typeface="MS PGothic" pitchFamily="34" charset="-128"/>
              </a:rPr>
              <a:t>Consoles: incrementally defragment pools with GPU memory copies</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Also possible on PC, but more expensive due to CopySubResource limitations (need scratchpad memory, since CSR won’t allow copies where Dst/Src are same resource)</a:t>
            </a:r>
          </a:p>
          <a:p>
            <a:pPr marL="444500" lvl="2" indent="-273050" eaLnBrk="1" hangingPunct="1">
              <a:spcBef>
                <a:spcPts val="200"/>
              </a:spcBef>
              <a:spcAft>
                <a:spcPts val="200"/>
              </a:spcAft>
              <a:buClr>
                <a:srgbClr val="008AB9"/>
              </a:buClr>
              <a:buFont typeface="Wingdings" pitchFamily="2" charset="2"/>
              <a:buChar char="§"/>
            </a:pPr>
            <a:r>
              <a:rPr lang="pt-PT" sz="1600" dirty="0" smtClean="0">
                <a:ea typeface="MS PGothic" pitchFamily="34" charset="-128"/>
              </a:rPr>
              <a:t>Note to IHVs: Being able to copy from same Dst/Src resource, if non-overlapping memory regions, would be handy</a:t>
            </a:r>
          </a:p>
          <a:p>
            <a:pPr marL="444500" lvl="2" indent="-273050" eaLnBrk="1" hangingPunct="1">
              <a:spcBef>
                <a:spcPts val="200"/>
              </a:spcBef>
              <a:spcAft>
                <a:spcPts val="200"/>
              </a:spcAft>
              <a:buClr>
                <a:srgbClr val="008AB9"/>
              </a:buClr>
              <a:buFont typeface="Wingdings" pitchFamily="2" charset="2"/>
              <a:buChar char="§"/>
            </a:pPr>
            <a:endParaRPr lang="en-US" sz="1600" dirty="0" smtClean="0">
              <a:ea typeface="MS PGothic" pitchFamily="34" charset="-128"/>
            </a:endParaRPr>
          </a:p>
          <a:p>
            <a:pPr marL="273050" lvl="1" indent="-273050" eaLnBrk="1" hangingPunct="1">
              <a:spcBef>
                <a:spcPts val="200"/>
              </a:spcBef>
              <a:spcAft>
                <a:spcPts val="200"/>
              </a:spcAft>
              <a:buClr>
                <a:srgbClr val="008AB9"/>
              </a:buClr>
              <a:buFont typeface="Wingdings" pitchFamily="2" charset="2"/>
              <a:buChar char="§"/>
            </a:pPr>
            <a:r>
              <a:rPr lang="en-US" sz="2000" dirty="0" smtClean="0">
                <a:ea typeface="MS PGothic" pitchFamily="34" charset="-128"/>
              </a:rPr>
              <a:t>Ended up using allocation &amp; usage scheme for static geometry as well</a:t>
            </a:r>
          </a:p>
          <a:p>
            <a:pPr marL="444500" lvl="2" indent="-273050" eaLnBrk="1" hangingPunct="1">
              <a:spcBef>
                <a:spcPts val="200"/>
              </a:spcBef>
              <a:spcAft>
                <a:spcPts val="200"/>
              </a:spcAft>
              <a:buClr>
                <a:srgbClr val="008AB9"/>
              </a:buClr>
              <a:buFont typeface="Wingdings" pitchFamily="2" charset="2"/>
              <a:buChar char="§"/>
            </a:pPr>
            <a:endParaRPr lang="en-US" sz="1200" dirty="0" smtClean="0">
              <a:ea typeface="MS PGothic" pitchFamily="34" charset="-128"/>
            </a:endParaRPr>
          </a:p>
        </p:txBody>
      </p:sp>
    </p:spTree>
    <p:extLst>
      <p:ext uri="{BB962C8B-B14F-4D97-AF65-F5344CB8AC3E}">
        <p14:creationId xmlns:p14="http://schemas.microsoft.com/office/powerpoint/2010/main" xmlns="" val="22477555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4.PNG"/>
          <p:cNvPicPr>
            <a:picLocks noGrp="1" noChangeAspect="1"/>
          </p:cNvPicPr>
          <p:nvPr>
            <p:ph sz="quarter" idx="10"/>
          </p:nvPr>
        </p:nvPicPr>
        <p:blipFill>
          <a:blip r:embed="rId3"/>
          <a:srcRect l="6112"/>
          <a:stretch>
            <a:fillRect/>
          </a:stretch>
        </p:blipFill>
        <p:spPr>
          <a:xfrm>
            <a:off x="612000" y="631350"/>
            <a:ext cx="7920000" cy="4455000"/>
          </a:xfrm>
        </p:spPr>
      </p:pic>
      <p:sp>
        <p:nvSpPr>
          <p:cNvPr id="5" name="Title 4"/>
          <p:cNvSpPr>
            <a:spLocks noGrp="1"/>
          </p:cNvSpPr>
          <p:nvPr>
            <p:ph type="title"/>
          </p:nvPr>
        </p:nvSpPr>
        <p:spPr>
          <a:xfrm>
            <a:off x="609600" y="4552950"/>
            <a:ext cx="4724400" cy="495300"/>
          </a:xfrm>
        </p:spPr>
        <p:txBody>
          <a:bodyPr/>
          <a:lstStyle/>
          <a:p>
            <a:r>
              <a:rPr lang="pt-PT" sz="2400" i="1" dirty="0" smtClean="0">
                <a:solidFill>
                  <a:schemeClr val="tx1"/>
                </a:solidFill>
              </a:rPr>
              <a:t>B: Glossiness</a:t>
            </a:r>
            <a:endParaRPr lang="en-US" sz="2400" i="1" dirty="0">
              <a:solidFill>
                <a:schemeClr val="tx1"/>
              </a:solidFill>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5.PNG"/>
          <p:cNvPicPr>
            <a:picLocks noGrp="1" noChangeAspect="1"/>
          </p:cNvPicPr>
          <p:nvPr>
            <p:ph sz="quarter" idx="10"/>
          </p:nvPr>
        </p:nvPicPr>
        <p:blipFill>
          <a:blip r:embed="rId3"/>
          <a:srcRect l="6250"/>
          <a:stretch>
            <a:fillRect/>
          </a:stretch>
        </p:blipFill>
        <p:spPr>
          <a:xfrm>
            <a:off x="612000" y="624750"/>
            <a:ext cx="7920000" cy="4461600"/>
          </a:xfrm>
        </p:spPr>
      </p:pic>
      <p:sp>
        <p:nvSpPr>
          <p:cNvPr id="5" name="Title 4"/>
          <p:cNvSpPr>
            <a:spLocks noGrp="1"/>
          </p:cNvSpPr>
          <p:nvPr>
            <p:ph type="title"/>
          </p:nvPr>
        </p:nvSpPr>
        <p:spPr>
          <a:xfrm>
            <a:off x="609600" y="4552950"/>
            <a:ext cx="4724400" cy="495300"/>
          </a:xfrm>
        </p:spPr>
        <p:txBody>
          <a:bodyPr/>
          <a:lstStyle/>
          <a:p>
            <a:r>
              <a:rPr lang="pt-PT" sz="2400" i="1" dirty="0" smtClean="0">
                <a:solidFill>
                  <a:schemeClr val="tx1"/>
                </a:solidFill>
              </a:rPr>
              <a:t>A: Translucency</a:t>
            </a:r>
            <a:endParaRPr lang="en-US" sz="2400" i="1" dirty="0">
              <a:solidFill>
                <a:schemeClr val="tx1"/>
              </a:solidFill>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6.png"/>
          <p:cNvPicPr>
            <a:picLocks noGrp="1" noChangeAspect="1"/>
          </p:cNvPicPr>
          <p:nvPr>
            <p:ph sz="quarter" idx="10"/>
          </p:nvPr>
        </p:nvPicPr>
        <p:blipFill>
          <a:blip r:embed="rId3"/>
          <a:srcRect l="6250"/>
          <a:stretch>
            <a:fillRect/>
          </a:stretch>
        </p:blipFill>
        <p:spPr>
          <a:xfrm>
            <a:off x="612000" y="624750"/>
            <a:ext cx="7920000" cy="4461600"/>
          </a:xfrm>
        </p:spPr>
      </p:pic>
      <p:sp>
        <p:nvSpPr>
          <p:cNvPr id="5" name="Title 4"/>
          <p:cNvSpPr>
            <a:spLocks noGrp="1"/>
          </p:cNvSpPr>
          <p:nvPr>
            <p:ph type="title"/>
          </p:nvPr>
        </p:nvSpPr>
        <p:spPr>
          <a:xfrm>
            <a:off x="609600" y="4552950"/>
            <a:ext cx="4724400" cy="495300"/>
          </a:xfrm>
        </p:spPr>
        <p:txBody>
          <a:bodyPr/>
          <a:lstStyle/>
          <a:p>
            <a:r>
              <a:rPr lang="pt-PT" sz="2400" i="1" dirty="0" smtClean="0">
                <a:solidFill>
                  <a:schemeClr val="tx1"/>
                </a:solidFill>
              </a:rPr>
              <a:t>R: Albedo Y</a:t>
            </a:r>
            <a:endParaRPr lang="en-US" sz="2400" i="1" dirty="0">
              <a:solidFill>
                <a:schemeClr val="tx1"/>
              </a:solidFill>
            </a:endParaRPr>
          </a:p>
        </p:txBody>
      </p:sp>
    </p:spTree>
    <p:extLst>
      <p:ext uri="{BB962C8B-B14F-4D97-AF65-F5344CB8AC3E}">
        <p14:creationId xmlns:p14="http://schemas.microsoft.com/office/powerpoint/2010/main" xmlns="" val="688078103"/>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INEDINNAVIGATOR" val="True"/>
  <p:tag name="HOTSPOTTYPE" val="DefinedInNavigator"/>
  <p:tag name="BRANCHTO" val="262"/>
</p:tagLst>
</file>

<file path=ppt/tags/tag2.xml><?xml version="1.0" encoding="utf-8"?>
<p:tagLst xmlns:a="http://schemas.openxmlformats.org/drawingml/2006/main" xmlns:r="http://schemas.openxmlformats.org/officeDocument/2006/relationships" xmlns:p="http://schemas.openxmlformats.org/presentationml/2006/main">
  <p:tag name="TIMING" val="|25.6|7.7"/>
</p:tagLst>
</file>

<file path=ppt/tags/tag3.xml><?xml version="1.0" encoding="utf-8"?>
<p:tagLst xmlns:a="http://schemas.openxmlformats.org/drawingml/2006/main" xmlns:r="http://schemas.openxmlformats.org/officeDocument/2006/relationships" xmlns:p="http://schemas.openxmlformats.org/presentationml/2006/main">
  <p:tag name="TIMING" val="|37.1"/>
</p:tagLst>
</file>

<file path=ppt/theme/theme1.xml><?xml version="1.0" encoding="utf-8"?>
<a:theme xmlns:a="http://schemas.openxmlformats.org/drawingml/2006/main" name="Recommending A Strategy">
  <a:themeElements>
    <a:clrScheme name="Recommending A Strategy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fontScheme name="Recommending A Strateg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Verdana" pitchFamily="4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Verdana" pitchFamily="45" charset="0"/>
          </a:defRPr>
        </a:defPPr>
      </a:lstStyle>
    </a:lnDef>
  </a:objectDefaults>
  <a:extraClrSchemeLst>
    <a:extraClrScheme>
      <a:clrScheme name="Recommending A Strategy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2">
        <a:dk1>
          <a:srgbClr val="000000"/>
        </a:dk1>
        <a:lt1>
          <a:srgbClr val="FFFFFF"/>
        </a:lt1>
        <a:dk2>
          <a:srgbClr val="009900"/>
        </a:dk2>
        <a:lt2>
          <a:srgbClr val="CC0000"/>
        </a:lt2>
        <a:accent1>
          <a:srgbClr val="CCCC00"/>
        </a:accent1>
        <a:accent2>
          <a:srgbClr val="3333CC"/>
        </a:accent2>
        <a:accent3>
          <a:srgbClr val="FFFFFF"/>
        </a:accent3>
        <a:accent4>
          <a:srgbClr val="000000"/>
        </a:accent4>
        <a:accent5>
          <a:srgbClr val="E2E2AA"/>
        </a:accent5>
        <a:accent6>
          <a:srgbClr val="2D2DB9"/>
        </a:accent6>
        <a:hlink>
          <a:srgbClr val="000000"/>
        </a:hlink>
        <a:folHlink>
          <a:srgbClr val="808080"/>
        </a:folHlink>
      </a:clrScheme>
      <a:clrMap bg1="lt1" tx1="dk1" bg2="lt2" tx2="dk2" accent1="accent1" accent2="accent2" accent3="accent3" accent4="accent4" accent5="accent5" accent6="accent6" hlink="hlink" folHlink="folHlink"/>
    </a:extraClrScheme>
    <a:extraClrScheme>
      <a:clrScheme name="Recommending A Strategy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ecommending A Strategy 4">
        <a:dk1>
          <a:srgbClr val="333399"/>
        </a:dk1>
        <a:lt1>
          <a:srgbClr val="FFFFCC"/>
        </a:lt1>
        <a:dk2>
          <a:srgbClr val="000000"/>
        </a:dk2>
        <a:lt2>
          <a:srgbClr val="0000FF"/>
        </a:lt2>
        <a:accent1>
          <a:srgbClr val="800000"/>
        </a:accent1>
        <a:accent2>
          <a:srgbClr val="3366CC"/>
        </a:accent2>
        <a:accent3>
          <a:srgbClr val="AAAAAA"/>
        </a:accent3>
        <a:accent4>
          <a:srgbClr val="DADAAE"/>
        </a:accent4>
        <a:accent5>
          <a:srgbClr val="C0AAAA"/>
        </a:accent5>
        <a:accent6>
          <a:srgbClr val="2D5CB9"/>
        </a:accent6>
        <a:hlink>
          <a:srgbClr val="FFFFFF"/>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5">
        <a:dk1>
          <a:srgbClr val="CC3300"/>
        </a:dk1>
        <a:lt1>
          <a:srgbClr val="FFFFCC"/>
        </a:lt1>
        <a:dk2>
          <a:srgbClr val="000000"/>
        </a:dk2>
        <a:lt2>
          <a:srgbClr val="CC6600"/>
        </a:lt2>
        <a:accent1>
          <a:srgbClr val="993300"/>
        </a:accent1>
        <a:accent2>
          <a:srgbClr val="808000"/>
        </a:accent2>
        <a:accent3>
          <a:srgbClr val="AAAAAA"/>
        </a:accent3>
        <a:accent4>
          <a:srgbClr val="DADAAE"/>
        </a:accent4>
        <a:accent5>
          <a:srgbClr val="CAADAA"/>
        </a:accent5>
        <a:accent6>
          <a:srgbClr val="7373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6">
        <a:dk1>
          <a:srgbClr val="66CCFF"/>
        </a:dk1>
        <a:lt1>
          <a:srgbClr val="CCECFF"/>
        </a:lt1>
        <a:dk2>
          <a:srgbClr val="000000"/>
        </a:dk2>
        <a:lt2>
          <a:srgbClr val="9999FF"/>
        </a:lt2>
        <a:accent1>
          <a:srgbClr val="FFFFFF"/>
        </a:accent1>
        <a:accent2>
          <a:srgbClr val="99CCFF"/>
        </a:accent2>
        <a:accent3>
          <a:srgbClr val="AAAAAA"/>
        </a:accent3>
        <a:accent4>
          <a:srgbClr val="AEC9DA"/>
        </a:accent4>
        <a:accent5>
          <a:srgbClr val="FFFFFF"/>
        </a:accent5>
        <a:accent6>
          <a:srgbClr val="8AB9E7"/>
        </a:accent6>
        <a:hlink>
          <a:srgbClr val="CCECFF"/>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7">
        <a:dk1>
          <a:srgbClr val="993366"/>
        </a:dk1>
        <a:lt1>
          <a:srgbClr val="FFFFCC"/>
        </a:lt1>
        <a:dk2>
          <a:srgbClr val="333399"/>
        </a:dk2>
        <a:lt2>
          <a:srgbClr val="0066FF"/>
        </a:lt2>
        <a:accent1>
          <a:srgbClr val="6600FF"/>
        </a:accent1>
        <a:accent2>
          <a:srgbClr val="0099CC"/>
        </a:accent2>
        <a:accent3>
          <a:srgbClr val="ADADCA"/>
        </a:accent3>
        <a:accent4>
          <a:srgbClr val="DADAAE"/>
        </a:accent4>
        <a:accent5>
          <a:srgbClr val="B8AAFF"/>
        </a:accent5>
        <a:accent6>
          <a:srgbClr val="008AB9"/>
        </a:accent6>
        <a:hlink>
          <a:srgbClr val="66FFFF"/>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8">
        <a:dk1>
          <a:srgbClr val="993366"/>
        </a:dk1>
        <a:lt1>
          <a:srgbClr val="EAEAEA"/>
        </a:lt1>
        <a:dk2>
          <a:srgbClr val="660066"/>
        </a:dk2>
        <a:lt2>
          <a:srgbClr val="CC0000"/>
        </a:lt2>
        <a:accent1>
          <a:srgbClr val="A50021"/>
        </a:accent1>
        <a:accent2>
          <a:srgbClr val="660033"/>
        </a:accent2>
        <a:accent3>
          <a:srgbClr val="B8AAB8"/>
        </a:accent3>
        <a:accent4>
          <a:srgbClr val="C8C8C8"/>
        </a:accent4>
        <a:accent5>
          <a:srgbClr val="CFAAAB"/>
        </a:accent5>
        <a:accent6>
          <a:srgbClr val="5C00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4656</Words>
  <Application>Microsoft Office PowerPoint</Application>
  <PresentationFormat>On-screen Show (16:9)</PresentationFormat>
  <Paragraphs>644</Paragraphs>
  <Slides>64</Slides>
  <Notes>55</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Recommending A Strategy</vt:lpstr>
      <vt:lpstr> The Rendering Technologies of         </vt:lpstr>
      <vt:lpstr>Thin G-Buffer 2.0</vt:lpstr>
      <vt:lpstr>Thin G-Buffer 2.0</vt:lpstr>
      <vt:lpstr>Target Image</vt:lpstr>
      <vt:lpstr>Depth</vt:lpstr>
      <vt:lpstr>RG: Normals</vt:lpstr>
      <vt:lpstr>B: Glossiness</vt:lpstr>
      <vt:lpstr>A: Translucency</vt:lpstr>
      <vt:lpstr>R: Albedo Y</vt:lpstr>
      <vt:lpstr>G: Albedo CbCr (interleaved)</vt:lpstr>
      <vt:lpstr>B: Specular intensity</vt:lpstr>
      <vt:lpstr>G-Buffer Packing</vt:lpstr>
      <vt:lpstr>G-Buffer Packing (2)</vt:lpstr>
      <vt:lpstr>Hybrid Deferred Rendering</vt:lpstr>
      <vt:lpstr>Hybrid Deferred Rendering (2)</vt:lpstr>
      <vt:lpstr>Thin G-Buffer Benefits</vt:lpstr>
      <vt:lpstr>Thin G-Buffer Hindsights</vt:lpstr>
      <vt:lpstr>Volumetric Fog Updates</vt:lpstr>
      <vt:lpstr>Volumetric Fog Updates</vt:lpstr>
      <vt:lpstr>Volumetric Fog Shadows</vt:lpstr>
      <vt:lpstr>Volumetric fog shadows</vt:lpstr>
      <vt:lpstr>Naive Upscale</vt:lpstr>
      <vt:lpstr>Bilateral Upscale</vt:lpstr>
      <vt:lpstr>Silhouette POM</vt:lpstr>
      <vt:lpstr>Silhouette POM</vt:lpstr>
      <vt:lpstr>Silhouette POM: Steps</vt:lpstr>
      <vt:lpstr>Silhouette POM</vt:lpstr>
      <vt:lpstr>Silhouette POM</vt:lpstr>
      <vt:lpstr>Massive Grass</vt:lpstr>
      <vt:lpstr>Massive Grass: Simulation</vt:lpstr>
      <vt:lpstr>Massive Grass: Simulation</vt:lpstr>
      <vt:lpstr>Massive Grass: Simulation</vt:lpstr>
      <vt:lpstr>Massive Grass: Simulation</vt:lpstr>
      <vt:lpstr>Massive Grass: Simulation</vt:lpstr>
      <vt:lpstr>Massive Grass: Mesh Merging</vt:lpstr>
      <vt:lpstr>Massive Grass: Mesh Merging</vt:lpstr>
      <vt:lpstr>Massive Grass: Update Loop</vt:lpstr>
      <vt:lpstr>Massive Grass: Challenges</vt:lpstr>
      <vt:lpstr>Massive Grass: Challenges (2)</vt:lpstr>
      <vt:lpstr>Massive Grass: Challenges (3)</vt:lpstr>
      <vt:lpstr>Anti-aliasing</vt:lpstr>
      <vt:lpstr>DX11 Deferred MSAA: 101</vt:lpstr>
      <vt:lpstr>DX11 Deferred MSAA</vt:lpstr>
      <vt:lpstr>Custom Resolve &amp; Per-Sample Mask</vt:lpstr>
      <vt:lpstr>SV_Coverage</vt:lpstr>
      <vt:lpstr>Custom Per-Sample Mask</vt:lpstr>
      <vt:lpstr>Final Result</vt:lpstr>
      <vt:lpstr>Pixel/Sample Frequency Passes</vt:lpstr>
      <vt:lpstr>Alpha Test Super-Sampling</vt:lpstr>
      <vt:lpstr>Alpha Test Super-Sampling</vt:lpstr>
      <vt:lpstr>Alpha Test Super-Sampling</vt:lpstr>
      <vt:lpstr>Corner Cases</vt:lpstr>
      <vt:lpstr>Corner Cases</vt:lpstr>
      <vt:lpstr>MSAA Friendliness </vt:lpstr>
      <vt:lpstr>MSAA Friendliness </vt:lpstr>
      <vt:lpstr>MSAA Friendliness </vt:lpstr>
      <vt:lpstr>MSAA Correctness vs Performance</vt:lpstr>
      <vt:lpstr>Conclusion </vt:lpstr>
      <vt:lpstr>Special Thanks</vt:lpstr>
      <vt:lpstr>Questions?</vt:lpstr>
      <vt:lpstr>Where are hiring !</vt:lpstr>
      <vt:lpstr>References</vt:lpstr>
      <vt:lpstr>Extra Slides</vt:lpstr>
      <vt:lpstr>Massive Grass: Challenges</vt:lpstr>
    </vt:vector>
  </TitlesOfParts>
  <Company>CMP Media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GDC 2013</dc:title>
  <dc:creator>Tiago Sousa</dc:creator>
  <cp:lastModifiedBy>tiago</cp:lastModifiedBy>
  <cp:revision>695</cp:revision>
  <cp:lastPrinted>1904-01-01T00:00:00Z</cp:lastPrinted>
  <dcterms:created xsi:type="dcterms:W3CDTF">2011-01-18T22:56:43Z</dcterms:created>
  <dcterms:modified xsi:type="dcterms:W3CDTF">2013-04-02T05:11:41Z</dcterms:modified>
</cp:coreProperties>
</file>